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2"/>
  </p:sldMasterIdLst>
  <p:sldIdLst>
    <p:sldId id="256" r:id="rId3"/>
    <p:sldId id="258" r:id="rId4"/>
    <p:sldId id="269" r:id="rId5"/>
    <p:sldId id="257" r:id="rId6"/>
    <p:sldId id="263" r:id="rId7"/>
    <p:sldId id="272" r:id="rId8"/>
    <p:sldId id="270" r:id="rId9"/>
    <p:sldId id="271" r:id="rId10"/>
    <p:sldId id="266" r:id="rId11"/>
    <p:sldId id="264" r:id="rId12"/>
    <p:sldId id="273" r:id="rId13"/>
    <p:sldId id="274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75" d="100"/>
          <a:sy n="75" d="100"/>
        </p:scale>
        <p:origin x="-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E0F0AA9-98FE-4153-A3D4-C05827BA62F7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75DF28D-7D5C-4207-860A-9C3A087CB4D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0AA9-98FE-4153-A3D4-C05827BA62F7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F28D-7D5C-4207-860A-9C3A087CB4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0AA9-98FE-4153-A3D4-C05827BA62F7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F28D-7D5C-4207-860A-9C3A087CB4D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0AA9-98FE-4153-A3D4-C05827BA62F7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F28D-7D5C-4207-860A-9C3A087CB4D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E0F0AA9-98FE-4153-A3D4-C05827BA62F7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75DF28D-7D5C-4207-860A-9C3A087CB4D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0AA9-98FE-4153-A3D4-C05827BA62F7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F28D-7D5C-4207-860A-9C3A087CB4D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0AA9-98FE-4153-A3D4-C05827BA62F7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F28D-7D5C-4207-860A-9C3A087CB4D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0AA9-98FE-4153-A3D4-C05827BA62F7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F28D-7D5C-4207-860A-9C3A087CB4D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0AA9-98FE-4153-A3D4-C05827BA62F7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F28D-7D5C-4207-860A-9C3A087CB4D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0AA9-98FE-4153-A3D4-C05827BA62F7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F28D-7D5C-4207-860A-9C3A087CB4D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0AA9-98FE-4153-A3D4-C05827BA62F7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F28D-7D5C-4207-860A-9C3A087CB4D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0F0AA9-98FE-4153-A3D4-C05827BA62F7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5DF28D-7D5C-4207-860A-9C3A087CB4D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620688"/>
            <a:ext cx="8424936" cy="1143000"/>
          </a:xfrm>
        </p:spPr>
        <p:txBody>
          <a:bodyPr/>
          <a:lstStyle/>
          <a:p>
            <a:r>
              <a:rPr lang="ja-JP" altLang="en-US" sz="6600" b="1" dirty="0" smtClean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いろいろな数列</a:t>
            </a:r>
            <a:endParaRPr lang="en-US" sz="3600" b="1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2012</a:t>
            </a:r>
            <a:r>
              <a:rPr lang="ja-JP" altLang="en-US" dirty="0" smtClean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年</a:t>
            </a:r>
            <a:r>
              <a:rPr lang="en-US" altLang="ja-JP" dirty="0" smtClean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10</a:t>
            </a:r>
            <a:r>
              <a:rPr lang="ja-JP" altLang="en-US" dirty="0" smtClean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月</a:t>
            </a:r>
            <a:r>
              <a:rPr lang="en-US" altLang="ja-JP" dirty="0" smtClean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17</a:t>
            </a:r>
            <a:r>
              <a:rPr lang="ja-JP" altLang="en-US" dirty="0" smtClean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日（水</a:t>
            </a:r>
            <a:r>
              <a:rPr lang="ja-JP" altLang="en-US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）</a:t>
            </a:r>
            <a:r>
              <a:rPr lang="ja-JP" altLang="en-US" dirty="0" smtClean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第</a:t>
            </a:r>
            <a:r>
              <a:rPr lang="en-US" altLang="ja-JP" dirty="0" smtClean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4</a:t>
            </a:r>
            <a:r>
              <a:rPr lang="ja-JP" altLang="en-US" dirty="0" smtClean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校時</a:t>
            </a:r>
            <a:endParaRPr lang="en-US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解答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1" i="1" dirty="0" smtClean="0">
                          <a:latin typeface="Cambria Math"/>
                          <a:cs typeface="Meiryo UI" pitchFamily="34" charset="-128"/>
                        </a:rPr>
                        <m:t>𝑺</m:t>
                      </m:r>
                      <m:r>
                        <a:rPr lang="ja-JP" altLang="en-US" sz="2800" b="1" i="1" dirty="0">
                          <a:latin typeface="Cambria Math"/>
                          <a:cs typeface="Meiryo UI" pitchFamily="34" charset="-128"/>
                        </a:rPr>
                        <m:t>＝</m:t>
                      </m:r>
                      <m:f>
                        <m:fPr>
                          <m:ctrlPr>
                            <a:rPr lang="en-US" altLang="ja-JP" sz="2800" b="1" i="1">
                              <a:latin typeface="Cambria Math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sz="2800" b="1" i="1">
                              <a:latin typeface="Cambria Math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sz="2800" b="1" i="1">
                              <a:latin typeface="Cambria Math"/>
                              <a:cs typeface="Meiryo UI" pitchFamily="34" charset="-128"/>
                            </a:rPr>
                            <m:t>𝟏</m:t>
                          </m:r>
                          <m:r>
                            <a:rPr lang="ja-JP" altLang="en-US" sz="2800" b="1" i="1">
                              <a:latin typeface="Cambria Math"/>
                              <a:cs typeface="Meiryo UI" pitchFamily="34" charset="-128"/>
                            </a:rPr>
                            <m:t>・</m:t>
                          </m:r>
                          <m:r>
                            <a:rPr lang="en-US" altLang="ja-JP" sz="2800" b="1" i="1">
                              <a:latin typeface="Cambria Math"/>
                              <a:cs typeface="Meiryo UI" pitchFamily="34" charset="-128"/>
                            </a:rPr>
                            <m:t>𝟐</m:t>
                          </m:r>
                        </m:den>
                      </m:f>
                      <m:r>
                        <a:rPr lang="en-US" altLang="ja-JP" sz="2800" b="1" i="1">
                          <a:latin typeface="Cambria Math"/>
                          <a:cs typeface="Meiryo UI" pitchFamily="34" charset="-128"/>
                        </a:rPr>
                        <m:t>+</m:t>
                      </m:r>
                      <m:f>
                        <m:fPr>
                          <m:ctrlPr>
                            <a:rPr lang="en-US" altLang="ja-JP" sz="2800" b="1" i="1">
                              <a:latin typeface="Cambria Math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sz="2800" b="1" i="1">
                              <a:latin typeface="Cambria Math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sz="2800" b="1" i="1">
                              <a:latin typeface="Cambria Math"/>
                              <a:cs typeface="Meiryo UI" pitchFamily="34" charset="-128"/>
                            </a:rPr>
                            <m:t>𝟐</m:t>
                          </m:r>
                          <m:r>
                            <a:rPr lang="ja-JP" altLang="en-US" sz="2800" b="1" i="1">
                              <a:latin typeface="Cambria Math"/>
                              <a:cs typeface="Meiryo UI" pitchFamily="34" charset="-128"/>
                            </a:rPr>
                            <m:t>・</m:t>
                          </m:r>
                          <m:r>
                            <a:rPr lang="en-US" altLang="ja-JP" sz="2800" b="1" i="1">
                              <a:latin typeface="Cambria Math"/>
                              <a:cs typeface="Meiryo UI" pitchFamily="34" charset="-128"/>
                            </a:rPr>
                            <m:t>𝟑</m:t>
                          </m:r>
                        </m:den>
                      </m:f>
                      <m:r>
                        <a:rPr lang="en-US" altLang="ja-JP" sz="2800" b="1" i="1">
                          <a:latin typeface="Cambria Math"/>
                          <a:cs typeface="Meiryo UI" pitchFamily="34" charset="-128"/>
                        </a:rPr>
                        <m:t>+</m:t>
                      </m:r>
                      <m:f>
                        <m:fPr>
                          <m:ctrlPr>
                            <a:rPr lang="en-US" altLang="ja-JP" sz="2800" b="1" i="1">
                              <a:latin typeface="Cambria Math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sz="2800" b="1" i="1">
                              <a:latin typeface="Cambria Math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sz="2800" b="1" i="1">
                              <a:latin typeface="Cambria Math"/>
                              <a:cs typeface="Meiryo UI" pitchFamily="34" charset="-128"/>
                            </a:rPr>
                            <m:t>𝟑</m:t>
                          </m:r>
                          <m:r>
                            <a:rPr lang="ja-JP" altLang="en-US" sz="2800" b="1" i="1">
                              <a:latin typeface="Cambria Math"/>
                              <a:cs typeface="Meiryo UI" pitchFamily="34" charset="-128"/>
                            </a:rPr>
                            <m:t>・</m:t>
                          </m:r>
                          <m:r>
                            <a:rPr lang="en-US" altLang="ja-JP" sz="2800" b="1" i="1">
                              <a:latin typeface="Cambria Math"/>
                              <a:cs typeface="Meiryo UI" pitchFamily="34" charset="-128"/>
                            </a:rPr>
                            <m:t>𝟒</m:t>
                          </m:r>
                        </m:den>
                      </m:f>
                      <m:r>
                        <a:rPr lang="en-US" altLang="ja-JP" sz="2800" b="1" i="1">
                          <a:latin typeface="Cambria Math"/>
                          <a:cs typeface="Meiryo UI" pitchFamily="34" charset="-128"/>
                        </a:rPr>
                        <m:t>+…+</m:t>
                      </m:r>
                      <m:f>
                        <m:fPr>
                          <m:ctrlPr>
                            <a:rPr lang="en-US" altLang="ja-JP" sz="2800" b="1" i="1">
                              <a:latin typeface="Cambria Math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sz="2800" b="1" i="1">
                              <a:latin typeface="Cambria Math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sz="2800" b="1" i="1">
                              <a:latin typeface="Cambria Math"/>
                              <a:cs typeface="Meiryo UI" pitchFamily="34" charset="-128"/>
                            </a:rPr>
                            <m:t>𝒏</m:t>
                          </m:r>
                          <m:d>
                            <m:dPr>
                              <m:ctrlPr>
                                <a:rPr lang="en-US" altLang="ja-JP" sz="2800" b="1" i="1">
                                  <a:latin typeface="Cambria Math"/>
                                  <a:cs typeface="Meiryo UI" pitchFamily="34" charset="-128"/>
                                </a:rPr>
                              </m:ctrlPr>
                            </m:dPr>
                            <m:e>
                              <m:r>
                                <a:rPr lang="en-US" altLang="ja-JP" sz="2800" b="1" i="1">
                                  <a:latin typeface="Cambria Math"/>
                                  <a:cs typeface="Meiryo UI" pitchFamily="34" charset="-128"/>
                                </a:rPr>
                                <m:t>𝒏</m:t>
                              </m:r>
                              <m:r>
                                <a:rPr lang="en-US" altLang="ja-JP" sz="2800" b="1" i="1">
                                  <a:latin typeface="Cambria Math"/>
                                  <a:cs typeface="Meiryo UI" pitchFamily="34" charset="-128"/>
                                </a:rPr>
                                <m:t>+</m:t>
                              </m:r>
                              <m:r>
                                <a:rPr lang="en-US" altLang="ja-JP" sz="2800" b="1" i="1">
                                  <a:latin typeface="Cambria Math"/>
                                  <a:cs typeface="Meiryo UI" pitchFamily="34" charset="-128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kumimoji="1" lang="en-US" altLang="ja-JP" sz="2800" b="1" i="1" dirty="0" smtClean="0">
                  <a:latin typeface="Cambria Math"/>
                </a:endParaRPr>
              </a:p>
              <a:p>
                <a:pPr marL="82296" indent="0">
                  <a:buNone/>
                </a:pPr>
                <a:endParaRPr kumimoji="1" lang="en-US" altLang="ja-JP" sz="2800" b="0" i="1" dirty="0" smtClean="0">
                  <a:latin typeface="Cambria Math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kumimoji="1" lang="ja-JP" altLang="en-US" sz="28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800" b="0" i="1" smtClean="0">
                              <a:latin typeface="Cambria Math"/>
                            </a:rPr>
                            <m:t>𝑘</m:t>
                          </m:r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=</m:t>
                          </m:r>
                          <m:r>
                            <a:rPr kumimoji="1" lang="en-US" altLang="ja-JP" sz="28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kumimoji="1" lang="en-US" altLang="ja-JP" sz="28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kumimoji="1" lang="en-US" altLang="ja-JP" sz="2800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2800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kumimoji="1" lang="en-US" altLang="ja-JP" sz="2800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𝒌</m:t>
                              </m:r>
                              <m:d>
                                <m:dPr>
                                  <m:ctrlPr>
                                    <a:rPr kumimoji="1" lang="en-US" altLang="ja-JP" sz="2800" b="1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2800" b="1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𝒌</m:t>
                                  </m:r>
                                  <m:r>
                                    <a:rPr kumimoji="1" lang="en-US" altLang="ja-JP" sz="2800" b="1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kumimoji="1" lang="en-US" altLang="ja-JP" sz="2800" b="1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e>
                              </m:d>
                            </m:den>
                          </m:f>
                        </m:e>
                      </m:nary>
                    </m:oMath>
                  </m:oMathPara>
                </a14:m>
                <a:endParaRPr kumimoji="1" lang="en-US" altLang="ja-JP" sz="2800" i="1" dirty="0" smtClean="0">
                  <a:latin typeface="Cambria Math"/>
                </a:endParaRPr>
              </a:p>
              <a:p>
                <a:pPr marL="82296" indent="0">
                  <a:buNone/>
                </a:pPr>
                <a:endParaRPr kumimoji="1" lang="en-US" altLang="ja-JP" sz="2800" b="0" i="1" dirty="0" smtClean="0">
                  <a:latin typeface="Cambria Math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800" b="0" i="1" smtClean="0">
                              <a:latin typeface="Cambria Math"/>
                            </a:rPr>
                            <m:t>𝑘</m:t>
                          </m:r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kumimoji="1" lang="en-US" altLang="ja-JP" sz="28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kumimoji="1" lang="en-US" altLang="ja-JP" sz="28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𝒏</m:t>
                          </m:r>
                        </m:sup>
                        <m:e>
                          <m:d>
                            <m:dPr>
                              <m:ctrlPr>
                                <a:rPr kumimoji="1" lang="en-US" altLang="ja-JP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1" lang="en-US" altLang="ja-JP" sz="2800" b="1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altLang="ja-JP" sz="2800" b="1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kumimoji="1" lang="en-US" altLang="ja-JP" sz="2800" b="1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𝒌</m:t>
                                  </m:r>
                                </m:den>
                              </m:f>
                              <m:r>
                                <a:rPr kumimoji="1" lang="en-US" altLang="ja-JP" sz="2800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kumimoji="1" lang="en-US" altLang="ja-JP" sz="2800" b="1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altLang="ja-JP" sz="2800" b="1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kumimoji="1" lang="en-US" altLang="ja-JP" sz="2800" b="1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𝒌</m:t>
                                  </m:r>
                                  <m:r>
                                    <a:rPr kumimoji="1" lang="en-US" altLang="ja-JP" sz="2800" b="1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kumimoji="1" lang="en-US" altLang="ja-JP" sz="2800" b="1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kumimoji="1" lang="en-US" altLang="ja-JP" sz="2800" b="0" dirty="0" smtClean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左カーブ矢印 3"/>
          <p:cNvSpPr/>
          <p:nvPr/>
        </p:nvSpPr>
        <p:spPr>
          <a:xfrm>
            <a:off x="3419872" y="2204864"/>
            <a:ext cx="1296144" cy="1440160"/>
          </a:xfrm>
          <a:prstGeom prst="curvedLeftArrow">
            <a:avLst>
              <a:gd name="adj1" fmla="val 25000"/>
              <a:gd name="adj2" fmla="val 3545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左カーブ矢印 4"/>
          <p:cNvSpPr/>
          <p:nvPr/>
        </p:nvSpPr>
        <p:spPr>
          <a:xfrm>
            <a:off x="3492004" y="3810248"/>
            <a:ext cx="1296144" cy="1440160"/>
          </a:xfrm>
          <a:prstGeom prst="curvedLeftArrow">
            <a:avLst>
              <a:gd name="adj1" fmla="val 25000"/>
              <a:gd name="adj2" fmla="val 3545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4872732" y="2204864"/>
            <a:ext cx="365970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和の</a:t>
            </a:r>
            <a:r>
              <a:rPr kumimoji="1" lang="ja-JP" altLang="en-US" dirty="0" smtClean="0"/>
              <a:t>記号∑を使って表現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4899000" y="3954264"/>
            <a:ext cx="365970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補足</a:t>
            </a:r>
            <a:r>
              <a:rPr kumimoji="1" lang="en-US" altLang="ja-JP" dirty="0" smtClean="0"/>
              <a:t>】</a:t>
            </a:r>
            <a:r>
              <a:rPr kumimoji="1" lang="ja-JP" altLang="en-US" dirty="0" smtClean="0"/>
              <a:t>を使う！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213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解答の続き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8579296" cy="4937760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8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ja-JP" sz="2800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ja-JP" sz="28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altLang="ja-JP" sz="28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den>
                          </m:f>
                          <m:r>
                            <a:rPr lang="en-US" altLang="ja-JP" sz="28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ja-JP" sz="28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ja-JP" sz="28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altLang="ja-JP" sz="28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  <m:r>
                        <a:rPr lang="en-US" altLang="ja-JP" sz="28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altLang="ja-JP" sz="28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ja-JP" sz="2800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ja-JP" sz="28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altLang="ja-JP" sz="28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altLang="ja-JP" sz="28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ja-JP" sz="28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ja-JP" sz="28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altLang="ja-JP" sz="28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den>
                          </m:f>
                        </m:e>
                      </m:d>
                      <m:r>
                        <a:rPr lang="en-US" altLang="ja-JP" sz="28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altLang="ja-JP" sz="28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ja-JP" sz="2800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ja-JP" sz="28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altLang="ja-JP" sz="28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den>
                          </m:f>
                          <m:r>
                            <a:rPr lang="en-US" altLang="ja-JP" sz="28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ja-JP" sz="28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ja-JP" sz="28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altLang="ja-JP" sz="28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den>
                          </m:f>
                        </m:e>
                      </m:d>
                      <m:r>
                        <a:rPr lang="en-US" altLang="ja-JP" sz="2800" i="1">
                          <a:latin typeface="Cambria Math"/>
                        </a:rPr>
                        <m:t>+…+</m:t>
                      </m:r>
                      <m:d>
                        <m:dPr>
                          <m:ctrlPr>
                            <a:rPr lang="en-US" altLang="ja-JP" sz="28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ja-JP" sz="2800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ja-JP" sz="28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altLang="ja-JP" sz="28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den>
                          </m:f>
                          <m:r>
                            <a:rPr lang="en-US" altLang="ja-JP" sz="28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ja-JP" sz="28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ja-JP" sz="28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altLang="ja-JP" sz="28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𝒏</m:t>
                              </m:r>
                              <m:r>
                                <a:rPr lang="en-US" altLang="ja-JP" sz="28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altLang="ja-JP" sz="28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altLang="ja-JP" sz="2800" dirty="0">
                  <a:solidFill>
                    <a:srgbClr val="FF0000"/>
                  </a:solidFill>
                </a:endParaRPr>
              </a:p>
              <a:p>
                <a:pPr marL="82296" indent="0">
                  <a:buNone/>
                </a:pPr>
                <a:endParaRPr lang="en-US" altLang="ja-JP" sz="2800" i="1" dirty="0" smtClean="0">
                  <a:latin typeface="Cambria Math"/>
                </a:endParaRPr>
              </a:p>
              <a:p>
                <a:pPr marL="82296" indent="0">
                  <a:buNone/>
                </a:pPr>
                <a:endParaRPr lang="en-US" altLang="ja-JP" sz="2800" i="1" dirty="0" smtClean="0">
                  <a:latin typeface="Cambria Math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>
                          <a:latin typeface="Cambria Math"/>
                        </a:rPr>
                        <m:t>=</m:t>
                      </m:r>
                      <m:r>
                        <a:rPr lang="en-US" altLang="ja-JP" sz="28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altLang="ja-JP" sz="28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altLang="ja-JP" sz="28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sz="28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altLang="ja-JP" sz="28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𝒏</m:t>
                          </m:r>
                          <m:r>
                            <a:rPr lang="en-US" altLang="ja-JP" sz="28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altLang="ja-JP" sz="28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altLang="ja-JP" sz="2800" b="1" dirty="0"/>
              </a:p>
              <a:p>
                <a:pPr marL="82296" indent="0">
                  <a:buNone/>
                </a:pPr>
                <a:endParaRPr lang="en-US" altLang="ja-JP" sz="2800" i="1" dirty="0" smtClean="0">
                  <a:latin typeface="Cambria Math"/>
                </a:endParaRPr>
              </a:p>
              <a:p>
                <a:pPr marL="82296" indent="0">
                  <a:buNone/>
                </a:pPr>
                <a:endParaRPr lang="en-US" altLang="ja-JP" sz="2800" i="1" dirty="0" smtClean="0">
                  <a:latin typeface="Cambria Math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ja-JP" sz="28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sz="28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𝒏</m:t>
                          </m:r>
                        </m:num>
                        <m:den>
                          <m:r>
                            <a:rPr lang="en-US" altLang="ja-JP" sz="28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𝒏</m:t>
                          </m:r>
                          <m:r>
                            <a:rPr lang="en-US" altLang="ja-JP" sz="28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altLang="ja-JP" sz="28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8579296" cy="493776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左中かっこ 3"/>
          <p:cNvSpPr/>
          <p:nvPr/>
        </p:nvSpPr>
        <p:spPr>
          <a:xfrm rot="5400000" flipH="1">
            <a:off x="1403648" y="1772816"/>
            <a:ext cx="360040" cy="1224136"/>
          </a:xfrm>
          <a:prstGeom prst="lef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5" name="左中かっこ 4"/>
          <p:cNvSpPr/>
          <p:nvPr/>
        </p:nvSpPr>
        <p:spPr>
          <a:xfrm rot="5400000" flipH="1">
            <a:off x="3059832" y="1772816"/>
            <a:ext cx="360040" cy="1224136"/>
          </a:xfrm>
          <a:prstGeom prst="lef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6" name="左中かっこ 5"/>
          <p:cNvSpPr/>
          <p:nvPr/>
        </p:nvSpPr>
        <p:spPr>
          <a:xfrm rot="5400000" flipH="1">
            <a:off x="4788024" y="1772816"/>
            <a:ext cx="360040" cy="1224136"/>
          </a:xfrm>
          <a:prstGeom prst="lef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7" name="左中かっこ 6"/>
          <p:cNvSpPr/>
          <p:nvPr/>
        </p:nvSpPr>
        <p:spPr>
          <a:xfrm rot="5400000" flipH="1">
            <a:off x="7501508" y="1428056"/>
            <a:ext cx="360040" cy="1989856"/>
          </a:xfrm>
          <a:prstGeom prst="lef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971600" y="2649488"/>
                <a:ext cx="12241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1" i="1" smtClean="0">
                          <a:latin typeface="Cambria Math"/>
                        </a:rPr>
                        <m:t>𝒌</m:t>
                      </m:r>
                      <m:r>
                        <a:rPr kumimoji="1" lang="en-US" altLang="ja-JP" b="1" i="1" smtClean="0">
                          <a:latin typeface="Cambria Math"/>
                        </a:rPr>
                        <m:t>=</m:t>
                      </m:r>
                      <m:r>
                        <a:rPr kumimoji="1" lang="en-US" altLang="ja-JP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kumimoji="1" lang="ja-JP" altLang="en-US" b="1" dirty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649488"/>
                <a:ext cx="1224136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2601020" y="2661841"/>
                <a:ext cx="12241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1" i="1" smtClean="0">
                          <a:latin typeface="Cambria Math"/>
                        </a:rPr>
                        <m:t>𝒌</m:t>
                      </m:r>
                      <m:r>
                        <a:rPr kumimoji="1" lang="en-US" altLang="ja-JP" b="1" i="1" smtClean="0">
                          <a:latin typeface="Cambria Math"/>
                        </a:rPr>
                        <m:t>=</m:t>
                      </m:r>
                      <m:r>
                        <a:rPr kumimoji="1" lang="en-US" altLang="ja-JP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kumimoji="1" lang="en-US" altLang="ja-JP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020" y="2661841"/>
                <a:ext cx="1224136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4355976" y="2687241"/>
                <a:ext cx="12241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1" i="1" smtClean="0">
                          <a:latin typeface="Cambria Math"/>
                        </a:rPr>
                        <m:t>𝒌</m:t>
                      </m:r>
                      <m:r>
                        <a:rPr kumimoji="1" lang="en-US" altLang="ja-JP" b="1" i="1" smtClean="0">
                          <a:latin typeface="Cambria Math"/>
                        </a:rPr>
                        <m:t>=</m:t>
                      </m:r>
                      <m:r>
                        <a:rPr kumimoji="1" lang="en-US" altLang="ja-JP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kumimoji="1" lang="ja-JP" altLang="en-US" b="1" dirty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687241"/>
                <a:ext cx="1224136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7069460" y="2687241"/>
                <a:ext cx="12241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1" i="1" smtClean="0">
                          <a:latin typeface="Cambria Math"/>
                        </a:rPr>
                        <m:t>𝒌</m:t>
                      </m:r>
                      <m:r>
                        <a:rPr kumimoji="1" lang="en-US" altLang="ja-JP" b="1" i="1" smtClean="0">
                          <a:latin typeface="Cambria Math"/>
                        </a:rPr>
                        <m:t>=</m:t>
                      </m:r>
                      <m:r>
                        <a:rPr kumimoji="1" lang="en-US" altLang="ja-JP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𝒏</m:t>
                      </m:r>
                    </m:oMath>
                  </m:oMathPara>
                </a14:m>
                <a:endParaRPr kumimoji="1" lang="ja-JP" altLang="en-US" b="1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460" y="2687241"/>
                <a:ext cx="1224136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上矢印吹き出し 16"/>
          <p:cNvSpPr/>
          <p:nvPr/>
        </p:nvSpPr>
        <p:spPr>
          <a:xfrm>
            <a:off x="3239852" y="3148906"/>
            <a:ext cx="5580620" cy="287238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公式は使わない！！</a:t>
            </a:r>
            <a:endParaRPr kumimoji="1" lang="ja-JP" alt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216088" y="1356916"/>
            <a:ext cx="864096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2879044" y="1371588"/>
            <a:ext cx="864096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4535996" y="1313508"/>
            <a:ext cx="864096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6853436" y="1356916"/>
            <a:ext cx="1656184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コネクタ 22"/>
          <p:cNvCxnSpPr/>
          <p:nvPr/>
        </p:nvCxnSpPr>
        <p:spPr>
          <a:xfrm>
            <a:off x="1763688" y="1412776"/>
            <a:ext cx="229208" cy="7920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2879044" y="1443596"/>
            <a:ext cx="229208" cy="7920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3556540" y="1398216"/>
            <a:ext cx="229208" cy="7920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4554872" y="1450876"/>
            <a:ext cx="229208" cy="7920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101524" y="1385516"/>
            <a:ext cx="229208" cy="7920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6987580" y="1443596"/>
            <a:ext cx="229208" cy="7920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915558" y="1450876"/>
            <a:ext cx="229208" cy="7920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6300192" y="1450876"/>
            <a:ext cx="229208" cy="7920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7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67544" y="1124744"/>
                <a:ext cx="8466144" cy="5123656"/>
              </a:xfrm>
              <a:ln>
                <a:noFill/>
              </a:ln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ja-JP" alt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･</m:t>
                          </m:r>
                          <m:r>
                            <a:rPr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kumimoji="1" lang="en-US" altLang="ja-JP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ja-JP" alt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･</m:t>
                          </m:r>
                          <m:r>
                            <a:rPr lang="en-US" altLang="ja-JP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ja-JP" altLang="en-US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　　　　　</m:t>
                      </m:r>
                      <m:r>
                        <a:rPr lang="en-US" altLang="ja-JP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kumimoji="1" lang="en-US" altLang="ja-JP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kumimoji="1" lang="ja-JP" altLang="en-US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　　</m:t>
                      </m:r>
                      <m:f>
                        <m:fPr>
                          <m:ctrlP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kumimoji="1" lang="en-US" altLang="ja-JP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𝟔</m:t>
                          </m:r>
                        </m:den>
                      </m:f>
                      <m:r>
                        <a:rPr kumimoji="1" lang="en-US" altLang="ja-JP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 </m:t>
                      </m:r>
                      <m:r>
                        <a:rPr kumimoji="1" lang="ja-JP" altLang="en-US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　</m:t>
                      </m:r>
                      <m:r>
                        <a:rPr kumimoji="1" lang="en-US" altLang="ja-JP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    </m:t>
                      </m:r>
                      <m:f>
                        <m:fPr>
                          <m:ctrlP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kumimoji="1" lang="en-US" altLang="ja-JP" b="1" dirty="0" smtClean="0"/>
              </a:p>
              <a:p>
                <a:pPr marL="0" indent="0">
                  <a:buNone/>
                </a:pPr>
                <a:endParaRPr lang="en-US" altLang="ja-JP" sz="1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ja-JP" altLang="en-US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･</m:t>
                          </m:r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altLang="ja-JP" b="1" i="1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ja-JP" altLang="en-US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･</m:t>
                          </m:r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altLang="ja-JP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ja-JP" altLang="en-US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･</m:t>
                          </m:r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ja-JP" alt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　</m:t>
                      </m:r>
                      <m:r>
                        <a:rPr lang="en-US" altLang="ja-JP" b="1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ja-JP" alt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　　</m:t>
                      </m:r>
                      <m:f>
                        <m:fPr>
                          <m:ctrlP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altLang="ja-JP" b="1" i="1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𝟏𝟐</m:t>
                          </m:r>
                        </m:den>
                      </m:f>
                      <m:r>
                        <a:rPr lang="ja-JP" alt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　</m:t>
                      </m:r>
                      <m:r>
                        <a:rPr lang="en-US" altLang="ja-JP" b="1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ja-JP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    </m:t>
                      </m:r>
                      <m:f>
                        <m:fPr>
                          <m:ctrlP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kumimoji="1" lang="en-US" altLang="ja-JP" b="1" dirty="0" smtClean="0"/>
              </a:p>
              <a:p>
                <a:pPr marL="0" indent="0">
                  <a:buNone/>
                </a:pPr>
                <a:endParaRPr kumimoji="1" lang="en-US" altLang="ja-JP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𝟏</m:t>
                          </m:r>
                          <m:r>
                            <a:rPr lang="ja-JP" altLang="en-US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・</m:t>
                          </m:r>
                          <m:r>
                            <a:rPr lang="en-US" altLang="ja-JP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𝟐</m:t>
                          </m:r>
                        </m:den>
                      </m:f>
                      <m:r>
                        <a:rPr lang="en-US" altLang="ja-JP" b="1" i="1">
                          <a:solidFill>
                            <a:srgbClr val="7030A0"/>
                          </a:solidFill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+</m:t>
                      </m:r>
                      <m:f>
                        <m:fPr>
                          <m:ctrlPr>
                            <a:rPr lang="en-US" altLang="ja-JP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𝟐</m:t>
                          </m:r>
                          <m:r>
                            <a:rPr lang="ja-JP" altLang="en-US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・</m:t>
                          </m:r>
                          <m:r>
                            <a:rPr lang="en-US" altLang="ja-JP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𝟑</m:t>
                          </m:r>
                        </m:den>
                      </m:f>
                      <m:r>
                        <a:rPr lang="en-US" altLang="ja-JP" b="1" i="1">
                          <a:solidFill>
                            <a:srgbClr val="7030A0"/>
                          </a:solidFill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+</m:t>
                      </m:r>
                      <m:f>
                        <m:fPr>
                          <m:ctrlP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𝟑</m:t>
                          </m:r>
                          <m:r>
                            <a:rPr lang="ja-JP" altLang="en-US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･</m:t>
                          </m:r>
                          <m: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𝟒</m:t>
                          </m:r>
                        </m:den>
                      </m:f>
                      <m:r>
                        <a:rPr lang="en-US" altLang="ja-JP" b="1" i="1" smtClean="0">
                          <a:solidFill>
                            <a:srgbClr val="7030A0"/>
                          </a:solidFill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+</m:t>
                      </m:r>
                      <m:f>
                        <m:fPr>
                          <m:ctrlP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𝟒</m:t>
                          </m:r>
                          <m:r>
                            <a:rPr lang="ja-JP" altLang="en-US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･</m:t>
                          </m:r>
                          <m: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𝟓</m:t>
                          </m:r>
                        </m:den>
                      </m:f>
                      <m:r>
                        <a:rPr lang="en-US" altLang="ja-JP" b="1" i="1" smtClean="0">
                          <a:solidFill>
                            <a:srgbClr val="7030A0"/>
                          </a:solidFill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 </m:t>
                      </m:r>
                      <m:r>
                        <a:rPr lang="ja-JP" altLang="en-US" b="1" i="1" smtClean="0">
                          <a:solidFill>
                            <a:srgbClr val="7030A0"/>
                          </a:solidFill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　　　　　　</m:t>
                      </m:r>
                      <m:r>
                        <a:rPr lang="en-US" altLang="ja-JP" b="1" i="1" smtClean="0">
                          <a:solidFill>
                            <a:srgbClr val="7030A0"/>
                          </a:solidFill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=</m:t>
                      </m:r>
                      <m:r>
                        <a:rPr lang="ja-JP" altLang="en-US" b="1" i="1" smtClean="0">
                          <a:solidFill>
                            <a:srgbClr val="7030A0"/>
                          </a:solidFill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　</m:t>
                      </m:r>
                      <m:f>
                        <m:fPr>
                          <m:ctrlP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𝟒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kumimoji="1" lang="en-US" altLang="ja-JP" b="1" dirty="0" smtClean="0"/>
              </a:p>
              <a:p>
                <a:pPr marL="0" indent="0">
                  <a:buNone/>
                </a:pPr>
                <a:endParaRPr lang="en-US" altLang="ja-JP" b="1" dirty="0" smtClean="0"/>
              </a:p>
              <a:p>
                <a:pPr marL="0" indent="0">
                  <a:buNone/>
                </a:pPr>
                <a:r>
                  <a:rPr lang="ja-JP" altLang="en-US" b="1" dirty="0" smtClean="0"/>
                  <a:t>・・・・・・</a:t>
                </a:r>
                <a:endParaRPr lang="en-US" altLang="ja-JP" b="1" dirty="0" smtClean="0"/>
              </a:p>
              <a:p>
                <a:pPr marL="0" indent="0">
                  <a:buNone/>
                </a:pPr>
                <a:endParaRPr lang="en-US" altLang="ja-JP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  <m:t>𝟏</m:t>
                          </m:r>
                          <m:r>
                            <a:rPr lang="ja-JP" altLang="en-US" sz="2400" b="1" i="1">
                              <a:latin typeface="Cambria Math"/>
                              <a:cs typeface="Meiryo UI" pitchFamily="34" charset="-128"/>
                            </a:rPr>
                            <m:t>・</m:t>
                          </m:r>
                          <m: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  <m:t>𝟐</m:t>
                          </m:r>
                        </m:den>
                      </m:f>
                      <m:r>
                        <a:rPr lang="en-US" altLang="ja-JP" sz="2400" b="1" i="1">
                          <a:latin typeface="Cambria Math"/>
                          <a:cs typeface="Meiryo UI" pitchFamily="34" charset="-128"/>
                        </a:rPr>
                        <m:t>+</m:t>
                      </m:r>
                      <m:f>
                        <m:fPr>
                          <m:ctrlP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  <m:t>𝟐</m:t>
                          </m:r>
                          <m:r>
                            <a:rPr lang="ja-JP" altLang="en-US" sz="2400" b="1" i="1">
                              <a:latin typeface="Cambria Math"/>
                              <a:cs typeface="Meiryo UI" pitchFamily="34" charset="-128"/>
                            </a:rPr>
                            <m:t>・</m:t>
                          </m:r>
                          <m: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  <m:t>𝟑</m:t>
                          </m:r>
                        </m:den>
                      </m:f>
                      <m:r>
                        <a:rPr lang="en-US" altLang="ja-JP" sz="2400" b="1" i="1">
                          <a:latin typeface="Cambria Math"/>
                          <a:cs typeface="Meiryo UI" pitchFamily="34" charset="-128"/>
                        </a:rPr>
                        <m:t>+</m:t>
                      </m:r>
                      <m:f>
                        <m:fPr>
                          <m:ctrlP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  <m:t>𝟑</m:t>
                          </m:r>
                          <m:r>
                            <a:rPr lang="ja-JP" altLang="en-US" sz="2400" b="1" i="1">
                              <a:latin typeface="Cambria Math"/>
                              <a:cs typeface="Meiryo UI" pitchFamily="34" charset="-128"/>
                            </a:rPr>
                            <m:t>・</m:t>
                          </m:r>
                          <m: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  <m:t>𝟒</m:t>
                          </m:r>
                        </m:den>
                      </m:f>
                      <m:r>
                        <a:rPr lang="en-US" altLang="ja-JP" sz="2400" b="1" i="1">
                          <a:latin typeface="Cambria Math"/>
                          <a:cs typeface="Meiryo UI" pitchFamily="34" charset="-128"/>
                        </a:rPr>
                        <m:t>+…+</m:t>
                      </m:r>
                      <m:f>
                        <m:fPr>
                          <m:ctrlP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  <m:t>𝒏</m:t>
                          </m:r>
                          <m:d>
                            <m:dPr>
                              <m:ctrlPr>
                                <a:rPr lang="en-US" altLang="ja-JP" sz="2400" b="1" i="1">
                                  <a:latin typeface="Cambria Math"/>
                                  <a:cs typeface="Meiryo UI" pitchFamily="34" charset="-128"/>
                                </a:rPr>
                              </m:ctrlPr>
                            </m:dPr>
                            <m:e>
                              <m:r>
                                <a:rPr lang="en-US" altLang="ja-JP" sz="2400" b="1" i="1">
                                  <a:latin typeface="Cambria Math"/>
                                  <a:cs typeface="Meiryo UI" pitchFamily="34" charset="-128"/>
                                </a:rPr>
                                <m:t>𝒏</m:t>
                              </m:r>
                              <m:r>
                                <a:rPr lang="en-US" altLang="ja-JP" sz="2400" b="1" i="1">
                                  <a:latin typeface="Cambria Math"/>
                                  <a:cs typeface="Meiryo UI" pitchFamily="34" charset="-128"/>
                                </a:rPr>
                                <m:t>+</m:t>
                              </m:r>
                              <m:r>
                                <a:rPr lang="en-US" altLang="ja-JP" sz="2400" b="1" i="1">
                                  <a:latin typeface="Cambria Math"/>
                                  <a:cs typeface="Meiryo UI" pitchFamily="34" charset="-128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  <m:r>
                        <a:rPr lang="en-US" altLang="ja-JP" sz="2400" b="1" i="1" smtClean="0">
                          <a:latin typeface="Cambria Math"/>
                          <a:cs typeface="Meiryo UI" pitchFamily="34" charset="-128"/>
                        </a:rPr>
                        <m:t>       =  </m:t>
                      </m:r>
                      <m:f>
                        <m:fPr>
                          <m:ctrlPr>
                            <a:rPr lang="en-US" altLang="ja-JP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Meiryo UI" pitchFamily="34" charset="-128"/>
                            </a:rPr>
                            <m:t>𝒏</m:t>
                          </m:r>
                        </m:num>
                        <m:den>
                          <m:r>
                            <a:rPr lang="en-US" altLang="ja-JP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Meiryo UI" pitchFamily="34" charset="-128"/>
                            </a:rPr>
                            <m:t>𝒏</m:t>
                          </m:r>
                          <m:r>
                            <a:rPr lang="en-US" altLang="ja-JP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Meiryo UI" pitchFamily="34" charset="-128"/>
                            </a:rPr>
                            <m:t>+</m:t>
                          </m:r>
                          <m:r>
                            <a:rPr lang="en-US" altLang="ja-JP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Meiryo UI" pitchFamily="34" charset="-128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kumimoji="1" lang="ja-JP" altLang="en-US" b="1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67544" y="1124744"/>
                <a:ext cx="8466144" cy="5123656"/>
              </a:xfrm>
              <a:blipFill rotWithShape="1">
                <a:blip r:embed="rId2"/>
                <a:stretch>
                  <a:fillRect l="-12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ja-JP" altLang="en-US" dirty="0" smtClean="0"/>
              <a:t>予想はどうだったか</a:t>
            </a:r>
            <a:r>
              <a:rPr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3131840" y="1124744"/>
            <a:ext cx="2088232" cy="19283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爆発 1 1"/>
          <p:cNvSpPr/>
          <p:nvPr/>
        </p:nvSpPr>
        <p:spPr>
          <a:xfrm>
            <a:off x="4175956" y="1124744"/>
            <a:ext cx="4212468" cy="3888432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一致！！</a:t>
            </a:r>
            <a:endParaRPr kumimoji="1" lang="ja-JP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407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altLang="ja-JP" dirty="0" smtClean="0"/>
          </a:p>
          <a:p>
            <a:pPr marL="82296" indent="0">
              <a:buNone/>
            </a:pPr>
            <a:endParaRPr lang="en-US" altLang="ja-JP" dirty="0"/>
          </a:p>
          <a:p>
            <a:pPr marL="82296" indent="0">
              <a:buNone/>
            </a:pPr>
            <a:endParaRPr lang="en-US" altLang="ja-JP" dirty="0" smtClean="0"/>
          </a:p>
          <a:p>
            <a:pPr marL="82296" indent="0" algn="ctr">
              <a:buNone/>
            </a:pPr>
            <a:r>
              <a:rPr kumimoji="1" lang="en-US" altLang="ja-JP" dirty="0" smtClean="0"/>
              <a:t>【</a:t>
            </a:r>
            <a:r>
              <a:rPr lang="ja-JP" altLang="en-US" dirty="0"/>
              <a:t>模擬授業</a:t>
            </a:r>
            <a:r>
              <a:rPr lang="ja-JP" altLang="en-US" dirty="0" smtClean="0"/>
              <a:t>終了</a:t>
            </a:r>
            <a:r>
              <a:rPr kumimoji="1" lang="en-US" altLang="ja-JP" dirty="0" smtClean="0"/>
              <a:t>】</a:t>
            </a:r>
          </a:p>
          <a:p>
            <a:pPr marL="82296" indent="0" algn="ctr">
              <a:buNone/>
            </a:pPr>
            <a:endParaRPr kumimoji="1" lang="en-US" altLang="ja-JP" dirty="0"/>
          </a:p>
          <a:p>
            <a:pPr marL="82296" indent="0" algn="ctr">
              <a:buNone/>
            </a:pPr>
            <a:r>
              <a:rPr lang="ja-JP" altLang="en-US" dirty="0" smtClean="0"/>
              <a:t>３３３０教室へ移動してください。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55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Z:\newtek\_backgrounds_1.02\Ryan\Power Point Templates2\School Presentation_not_done\Elements\apple_rotating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6136" y="4077072"/>
            <a:ext cx="3124200" cy="234315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87624" y="2852936"/>
            <a:ext cx="6984776" cy="919336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dirty="0" smtClean="0">
                <a:latin typeface="HGP創英角ﾎﾟｯﾌﾟ体" pitchFamily="50" charset="-128"/>
                <a:ea typeface="HGP創英角ﾎﾟｯﾌﾟ体" pitchFamily="50" charset="-128"/>
                <a:cs typeface="Meiryo UI" pitchFamily="34" charset="-128"/>
              </a:rPr>
              <a:t>数列を用いて</a:t>
            </a:r>
            <a:r>
              <a:rPr lang="en-US" altLang="ja-JP" dirty="0" smtClean="0">
                <a:latin typeface="HGP創英角ﾎﾟｯﾌﾟ体" pitchFamily="50" charset="-128"/>
                <a:ea typeface="HGP創英角ﾎﾟｯﾌﾟ体" pitchFamily="50" charset="-128"/>
                <a:cs typeface="Meiryo UI" pitchFamily="34" charset="-128"/>
              </a:rPr>
              <a:t/>
            </a:r>
            <a:br>
              <a:rPr lang="en-US" altLang="ja-JP" dirty="0" smtClean="0">
                <a:latin typeface="HGP創英角ﾎﾟｯﾌﾟ体" pitchFamily="50" charset="-128"/>
                <a:ea typeface="HGP創英角ﾎﾟｯﾌﾟ体" pitchFamily="50" charset="-128"/>
                <a:cs typeface="Meiryo UI" pitchFamily="34" charset="-128"/>
              </a:rPr>
            </a:br>
            <a:r>
              <a:rPr lang="ja-JP" altLang="en-US" dirty="0" smtClean="0">
                <a:latin typeface="HGP創英角ﾎﾟｯﾌﾟ体" pitchFamily="50" charset="-128"/>
                <a:ea typeface="HGP創英角ﾎﾟｯﾌﾟ体" pitchFamily="50" charset="-128"/>
                <a:cs typeface="Meiryo UI" pitchFamily="34" charset="-128"/>
              </a:rPr>
              <a:t>　　　　</a:t>
            </a:r>
            <a:r>
              <a:rPr lang="ja-JP" altLang="en-US" sz="4900" dirty="0" smtClean="0">
                <a:solidFill>
                  <a:srgbClr val="FFFF00"/>
                </a:solidFill>
                <a:latin typeface="HGP創英角ﾎﾟｯﾌﾟ体" pitchFamily="50" charset="-128"/>
                <a:ea typeface="HGP創英角ﾎﾟｯﾌﾟ体" pitchFamily="50" charset="-128"/>
                <a:cs typeface="Meiryo UI" pitchFamily="34" charset="-128"/>
              </a:rPr>
              <a:t>分数の積の和</a:t>
            </a:r>
            <a:r>
              <a:rPr lang="ja-JP" altLang="en-US" dirty="0" smtClean="0">
                <a:latin typeface="HGP創英角ﾎﾟｯﾌﾟ体" pitchFamily="50" charset="-128"/>
                <a:ea typeface="HGP創英角ﾎﾟｯﾌﾟ体" pitchFamily="50" charset="-128"/>
                <a:cs typeface="Meiryo UI" pitchFamily="34" charset="-128"/>
              </a:rPr>
              <a:t>を求めよう！！</a:t>
            </a:r>
            <a:r>
              <a:rPr lang="en-US" altLang="ja-JP" dirty="0" smtClean="0">
                <a:latin typeface="HGP創英角ﾎﾟｯﾌﾟ体" pitchFamily="50" charset="-128"/>
                <a:ea typeface="HGP創英角ﾎﾟｯﾌﾟ体" pitchFamily="50" charset="-128"/>
                <a:cs typeface="Meiryo UI" pitchFamily="34" charset="-128"/>
              </a:rPr>
              <a:t/>
            </a:r>
            <a:br>
              <a:rPr lang="en-US" altLang="ja-JP" dirty="0" smtClean="0">
                <a:latin typeface="HGP創英角ﾎﾟｯﾌﾟ体" pitchFamily="50" charset="-128"/>
                <a:ea typeface="HGP創英角ﾎﾟｯﾌﾟ体" pitchFamily="50" charset="-128"/>
                <a:cs typeface="Meiryo UI" pitchFamily="34" charset="-128"/>
              </a:rPr>
            </a:br>
            <a:endParaRPr lang="en-US" dirty="0">
              <a:latin typeface="HGP創英角ﾎﾟｯﾌﾟ体" pitchFamily="50" charset="-128"/>
              <a:ea typeface="HGP創英角ﾎﾟｯﾌﾟ体" pitchFamily="50" charset="-128"/>
              <a:cs typeface="Meiryo UI" pitchFamily="34" charset="-12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267744" y="620688"/>
            <a:ext cx="6188224" cy="1500187"/>
          </a:xfrm>
        </p:spPr>
        <p:txBody>
          <a:bodyPr/>
          <a:lstStyle/>
          <a:p>
            <a:r>
              <a:rPr lang="ja-JP" altLang="en-US" sz="4000" b="1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本日のテーマ</a:t>
            </a:r>
            <a:endParaRPr lang="en-US" sz="4000" b="1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キーワード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本日のキーワードは</a:t>
            </a:r>
            <a:r>
              <a:rPr kumimoji="1" lang="en-US" altLang="ja-JP" dirty="0" smtClean="0"/>
              <a:t>…</a:t>
            </a:r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pPr marL="0" indent="0" algn="r">
              <a:buNone/>
            </a:pPr>
            <a:endParaRPr lang="en-US" altLang="ja-JP" dirty="0" smtClean="0"/>
          </a:p>
          <a:p>
            <a:pPr marL="0" indent="0" algn="r">
              <a:buNone/>
            </a:pPr>
            <a:r>
              <a:rPr lang="ja-JP" altLang="en-US" dirty="0" smtClean="0"/>
              <a:t>　</a:t>
            </a:r>
            <a:r>
              <a:rPr lang="en-US" altLang="ja-JP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…</a:t>
            </a:r>
            <a:r>
              <a:rPr lang="ja-JP" alt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この</a:t>
            </a:r>
            <a:r>
              <a:rPr lang="ja-JP" alt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言葉が出てきたら</a:t>
            </a:r>
            <a:r>
              <a:rPr lang="ja-JP" alt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要注意！！</a:t>
            </a:r>
            <a:endParaRPr kumimoji="1" lang="ja-JP" altLang="en-US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4" name="フローチャート : 代替処理 3"/>
          <p:cNvSpPr/>
          <p:nvPr/>
        </p:nvSpPr>
        <p:spPr>
          <a:xfrm>
            <a:off x="1505383" y="2204864"/>
            <a:ext cx="6408712" cy="2088232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部分分数分解</a:t>
            </a:r>
            <a:endParaRPr kumimoji="1" lang="ja-JP" alt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734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応用例題</a:t>
            </a:r>
            <a:r>
              <a:rPr lang="en-US" altLang="ja-JP" b="1" dirty="0" smtClean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2</a:t>
            </a:r>
            <a:r>
              <a:rPr lang="en-US" altLang="ja-JP" sz="2000" b="1" dirty="0" smtClean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(</a:t>
            </a:r>
            <a:r>
              <a:rPr lang="ja-JP" altLang="en-US" sz="2000" b="1" dirty="0" smtClean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教科書</a:t>
            </a:r>
            <a:r>
              <a:rPr lang="en-US" altLang="ja-JP" sz="2000" b="1" dirty="0" smtClean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97</a:t>
            </a:r>
            <a:r>
              <a:rPr lang="ja-JP" altLang="en-US" sz="2000" b="1" dirty="0" smtClean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ページ</a:t>
            </a:r>
            <a:r>
              <a:rPr lang="en-US" altLang="ja-JP" sz="2000" b="1" dirty="0" smtClean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)</a:t>
            </a:r>
            <a:endParaRPr lang="en-US" sz="2000" b="1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47" name="Rectangle 3"/>
              <p:cNvSpPr>
                <a:spLocks noGrp="1" noChangeArrowheads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ja-JP" altLang="en-US" sz="2800" dirty="0" smtClean="0">
                    <a:latin typeface="+mn-ea"/>
                    <a:cs typeface="Meiryo UI" pitchFamily="34" charset="-128"/>
                  </a:rPr>
                  <a:t>次の</a:t>
                </a:r>
                <a:r>
                  <a:rPr lang="ja-JP" altLang="en-US" sz="2800" dirty="0" smtClean="0">
                    <a:latin typeface="+mn-ea"/>
                    <a:cs typeface="Meiryo UI" pitchFamily="34" charset="-128"/>
                  </a:rPr>
                  <a:t>和 </a:t>
                </a:r>
                <a:r>
                  <a:rPr lang="en-US" altLang="ja-JP" sz="2800" b="1" i="1" dirty="0" smtClean="0">
                    <a:latin typeface="+mn-ea"/>
                    <a:cs typeface="Meiryo UI" pitchFamily="34" charset="-128"/>
                  </a:rPr>
                  <a:t>S</a:t>
                </a:r>
                <a:r>
                  <a:rPr lang="en-US" altLang="ja-JP" sz="2800" dirty="0" smtClean="0">
                    <a:latin typeface="+mn-ea"/>
                    <a:cs typeface="Meiryo UI" pitchFamily="34" charset="-128"/>
                  </a:rPr>
                  <a:t> </a:t>
                </a:r>
                <a:r>
                  <a:rPr lang="ja-JP" altLang="en-US" sz="2800" dirty="0" smtClean="0">
                    <a:latin typeface="+mn-ea"/>
                    <a:cs typeface="Meiryo UI" pitchFamily="34" charset="-128"/>
                  </a:rPr>
                  <a:t>を</a:t>
                </a:r>
                <a:r>
                  <a:rPr lang="ja-JP" altLang="en-US" sz="2800" dirty="0" smtClean="0">
                    <a:latin typeface="+mn-ea"/>
                    <a:cs typeface="Meiryo UI" pitchFamily="34" charset="-128"/>
                  </a:rPr>
                  <a:t>求めよ。</a:t>
                </a:r>
                <a:endParaRPr lang="en-US" altLang="ja-JP" sz="2800" dirty="0" smtClean="0">
                  <a:latin typeface="+mn-ea"/>
                  <a:cs typeface="Meiryo UI" pitchFamily="34" charset="-128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600" b="1" i="1" dirty="0">
                          <a:latin typeface="Cambria Math"/>
                          <a:cs typeface="Meiryo UI" pitchFamily="34" charset="-128"/>
                        </a:rPr>
                        <m:t>𝑺</m:t>
                      </m:r>
                      <m:r>
                        <a:rPr lang="ja-JP" altLang="en-US" sz="3600" b="1" i="1" dirty="0">
                          <a:latin typeface="Cambria Math"/>
                          <a:cs typeface="Meiryo UI" pitchFamily="34" charset="-128"/>
                        </a:rPr>
                        <m:t>＝</m:t>
                      </m:r>
                      <m:f>
                        <m:fPr>
                          <m:ctrlPr>
                            <a:rPr lang="en-US" altLang="ja-JP" sz="3600" b="1" i="1" smtClean="0">
                              <a:latin typeface="Cambria Math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sz="3600" b="1" i="1" smtClean="0">
                              <a:latin typeface="Cambria Math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sz="3600" b="1" i="1">
                              <a:latin typeface="Cambria Math"/>
                              <a:cs typeface="Meiryo UI" pitchFamily="34" charset="-128"/>
                            </a:rPr>
                            <m:t>𝟏</m:t>
                          </m:r>
                          <m:r>
                            <a:rPr lang="ja-JP" altLang="en-US" sz="3600" b="1" i="1">
                              <a:latin typeface="Cambria Math"/>
                              <a:cs typeface="Meiryo UI" pitchFamily="34" charset="-128"/>
                            </a:rPr>
                            <m:t>・</m:t>
                          </m:r>
                          <m:r>
                            <a:rPr lang="en-US" altLang="ja-JP" sz="3600" b="1" i="1" smtClean="0">
                              <a:latin typeface="Cambria Math"/>
                              <a:cs typeface="Meiryo UI" pitchFamily="34" charset="-128"/>
                            </a:rPr>
                            <m:t>𝟐</m:t>
                          </m:r>
                        </m:den>
                      </m:f>
                      <m:r>
                        <a:rPr lang="en-US" altLang="ja-JP" sz="3600" b="1" i="1" smtClean="0">
                          <a:latin typeface="Cambria Math"/>
                          <a:cs typeface="Meiryo UI" pitchFamily="34" charset="-128"/>
                        </a:rPr>
                        <m:t>+</m:t>
                      </m:r>
                      <m:f>
                        <m:fPr>
                          <m:ctrlPr>
                            <a:rPr lang="en-US" altLang="ja-JP" sz="3600" b="1" i="1" smtClean="0">
                              <a:latin typeface="Cambria Math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sz="3600" b="1" i="1" smtClean="0">
                              <a:latin typeface="Cambria Math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sz="3600" b="1" i="1" smtClean="0">
                              <a:latin typeface="Cambria Math"/>
                              <a:cs typeface="Meiryo UI" pitchFamily="34" charset="-128"/>
                            </a:rPr>
                            <m:t>𝟐</m:t>
                          </m:r>
                          <m:r>
                            <a:rPr lang="ja-JP" altLang="en-US" sz="3600" b="1" i="1" smtClean="0">
                              <a:latin typeface="Cambria Math"/>
                              <a:cs typeface="Meiryo UI" pitchFamily="34" charset="-128"/>
                            </a:rPr>
                            <m:t>・</m:t>
                          </m:r>
                          <m:r>
                            <a:rPr lang="en-US" altLang="ja-JP" sz="3600" b="1" i="1" smtClean="0">
                              <a:latin typeface="Cambria Math"/>
                              <a:cs typeface="Meiryo UI" pitchFamily="34" charset="-128"/>
                            </a:rPr>
                            <m:t>𝟑</m:t>
                          </m:r>
                        </m:den>
                      </m:f>
                      <m:r>
                        <a:rPr lang="en-US" altLang="ja-JP" sz="3600" b="1" i="1" smtClean="0">
                          <a:latin typeface="Cambria Math"/>
                          <a:cs typeface="Meiryo UI" pitchFamily="34" charset="-128"/>
                        </a:rPr>
                        <m:t>+</m:t>
                      </m:r>
                      <m:f>
                        <m:fPr>
                          <m:ctrlPr>
                            <a:rPr lang="en-US" altLang="ja-JP" sz="3600" b="1" i="1" smtClean="0">
                              <a:latin typeface="Cambria Math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sz="3600" b="1" i="1" smtClean="0">
                              <a:latin typeface="Cambria Math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sz="3600" b="1" i="1" smtClean="0">
                              <a:latin typeface="Cambria Math"/>
                              <a:cs typeface="Meiryo UI" pitchFamily="34" charset="-128"/>
                            </a:rPr>
                            <m:t>𝟑</m:t>
                          </m:r>
                          <m:r>
                            <a:rPr lang="ja-JP" altLang="en-US" sz="3600" b="1" i="1" smtClean="0">
                              <a:latin typeface="Cambria Math"/>
                              <a:cs typeface="Meiryo UI" pitchFamily="34" charset="-128"/>
                            </a:rPr>
                            <m:t>・</m:t>
                          </m:r>
                          <m:r>
                            <a:rPr lang="en-US" altLang="ja-JP" sz="3600" b="1" i="1" smtClean="0">
                              <a:latin typeface="Cambria Math"/>
                              <a:cs typeface="Meiryo UI" pitchFamily="34" charset="-128"/>
                            </a:rPr>
                            <m:t>𝟒</m:t>
                          </m:r>
                        </m:den>
                      </m:f>
                      <m:r>
                        <a:rPr lang="en-US" altLang="ja-JP" sz="3600" b="1" i="1" smtClean="0">
                          <a:latin typeface="Cambria Math"/>
                          <a:cs typeface="Meiryo UI" pitchFamily="34" charset="-128"/>
                        </a:rPr>
                        <m:t>+…+</m:t>
                      </m:r>
                      <m:f>
                        <m:fPr>
                          <m:ctrlPr>
                            <a:rPr lang="en-US" altLang="ja-JP" sz="3600" b="1" i="1" smtClean="0">
                              <a:latin typeface="Cambria Math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sz="3600" b="1" i="1" smtClean="0">
                              <a:latin typeface="Cambria Math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sz="3600" b="1" i="1" smtClean="0">
                              <a:latin typeface="Cambria Math"/>
                              <a:cs typeface="Meiryo UI" pitchFamily="34" charset="-128"/>
                            </a:rPr>
                            <m:t>𝒏</m:t>
                          </m:r>
                          <m:d>
                            <m:dPr>
                              <m:ctrlPr>
                                <a:rPr lang="en-US" altLang="ja-JP" sz="3600" b="1" i="1" smtClean="0">
                                  <a:latin typeface="Cambria Math"/>
                                  <a:cs typeface="Meiryo UI" pitchFamily="34" charset="-128"/>
                                </a:rPr>
                              </m:ctrlPr>
                            </m:dPr>
                            <m:e>
                              <m:r>
                                <a:rPr lang="en-US" altLang="ja-JP" sz="3600" b="1" i="1" smtClean="0">
                                  <a:latin typeface="Cambria Math"/>
                                  <a:cs typeface="Meiryo UI" pitchFamily="34" charset="-128"/>
                                </a:rPr>
                                <m:t>𝒏</m:t>
                              </m:r>
                              <m:r>
                                <a:rPr lang="en-US" altLang="ja-JP" sz="3600" b="1" i="1" smtClean="0">
                                  <a:latin typeface="Cambria Math"/>
                                  <a:cs typeface="Meiryo UI" pitchFamily="34" charset="-128"/>
                                </a:rPr>
                                <m:t>+</m:t>
                              </m:r>
                              <m:r>
                                <a:rPr lang="en-US" altLang="ja-JP" sz="3600" b="1" i="1" smtClean="0">
                                  <a:latin typeface="Cambria Math"/>
                                  <a:cs typeface="Meiryo UI" pitchFamily="34" charset="-128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800" b="1" dirty="0" smtClean="0">
                  <a:latin typeface="+mn-ea"/>
                  <a:cs typeface="Meiryo UI" pitchFamily="34" charset="-128"/>
                </a:endParaRPr>
              </a:p>
              <a:p>
                <a:pPr marL="0" indent="0">
                  <a:buNone/>
                </a:pPr>
                <a:endParaRPr lang="en-US" sz="2800" b="1" dirty="0" smtClean="0">
                  <a:latin typeface="+mn-ea"/>
                  <a:cs typeface="Meiryo UI" pitchFamily="34" charset="-128"/>
                </a:endParaRPr>
              </a:p>
            </p:txBody>
          </p:sp>
        </mc:Choice>
        <mc:Fallback>
          <p:sp>
            <p:nvSpPr>
              <p:cNvPr id="61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41" t="-12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角丸四角形 1"/>
              <p:cNvSpPr/>
              <p:nvPr/>
            </p:nvSpPr>
            <p:spPr>
              <a:xfrm>
                <a:off x="756568" y="2924944"/>
                <a:ext cx="7848872" cy="3024336"/>
              </a:xfrm>
              <a:prstGeom prst="roundRect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ja-JP" altLang="en-US" sz="3600" dirty="0" smtClean="0"/>
                  <a:t>通分すると</a:t>
                </a:r>
                <a:endParaRPr kumimoji="1" lang="en-US" altLang="ja-JP" sz="3600" dirty="0"/>
              </a:p>
              <a:p>
                <a:endParaRPr kumimoji="1" lang="en-US" altLang="ja-JP" sz="105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1" i="1" dirty="0" smtClean="0">
                          <a:latin typeface="Cambria Math"/>
                          <a:cs typeface="Meiryo UI" pitchFamily="34" charset="-128"/>
                        </a:rPr>
                        <m:t>𝑺</m:t>
                      </m:r>
                      <m:r>
                        <a:rPr lang="en-US" altLang="ja-JP" sz="3200" b="1" i="1" dirty="0">
                          <a:latin typeface="Cambria Math"/>
                          <a:cs typeface="Meiryo UI" pitchFamily="34" charset="-128"/>
                        </a:rPr>
                        <m:t>=</m:t>
                      </m:r>
                      <m:f>
                        <m:fPr>
                          <m:ctrlPr>
                            <a:rPr lang="en-US" altLang="ja-JP" sz="3200" b="1" i="1" dirty="0">
                              <a:latin typeface="Cambria Math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sz="3200" b="1" i="1" dirty="0">
                              <a:latin typeface="Cambria Math"/>
                              <a:cs typeface="Meiryo UI" pitchFamily="34" charset="-128"/>
                            </a:rPr>
                            <m:t>𝟏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altLang="ja-JP" sz="3200" b="1" i="1" dirty="0" smtClean="0">
                                  <a:latin typeface="Cambria Math"/>
                                  <a:cs typeface="Meiryo UI" pitchFamily="34" charset="-128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altLang="ja-JP" sz="3200" b="1" i="1" dirty="0" smtClean="0">
                                      <a:latin typeface="Cambria Math"/>
                                      <a:cs typeface="Meiryo UI" pitchFamily="34" charset="-128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3200" b="1" i="1" dirty="0">
                                      <a:latin typeface="Cambria Math"/>
                                      <a:cs typeface="Meiryo UI" pitchFamily="34" charset="-128"/>
                                    </a:rPr>
                                    <m:t>𝟐</m:t>
                                  </m:r>
                                  <m:r>
                                    <a:rPr lang="ja-JP" altLang="en-US" sz="3200" b="1" i="1" dirty="0">
                                      <a:latin typeface="Cambria Math"/>
                                      <a:cs typeface="Meiryo UI" pitchFamily="34" charset="-128"/>
                                    </a:rPr>
                                    <m:t>･</m:t>
                                  </m:r>
                                  <m:r>
                                    <a:rPr lang="en-US" altLang="ja-JP" sz="3200" b="1" i="1" dirty="0">
                                      <a:latin typeface="Cambria Math"/>
                                      <a:cs typeface="Meiryo UI" pitchFamily="34" charset="-128"/>
                                    </a:rPr>
                                    <m:t>𝟑</m:t>
                                  </m:r>
                                </m:e>
                              </m:d>
                              <m:r>
                                <a:rPr lang="ja-JP" altLang="en-US" sz="3200" b="1" i="1" dirty="0" smtClean="0">
                                  <a:latin typeface="Cambria Math"/>
                                  <a:cs typeface="Meiryo UI" pitchFamily="34" charset="-128"/>
                                </a:rPr>
                                <m:t>・</m:t>
                              </m:r>
                              <m:d>
                                <m:dPr>
                                  <m:ctrlPr>
                                    <a:rPr lang="en-US" altLang="ja-JP" sz="3200" b="1" i="1" dirty="0" smtClean="0">
                                      <a:latin typeface="Cambria Math"/>
                                      <a:cs typeface="Meiryo UI" pitchFamily="34" charset="-128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3200" b="1" i="1" dirty="0">
                                      <a:latin typeface="Cambria Math"/>
                                      <a:cs typeface="Meiryo UI" pitchFamily="34" charset="-128"/>
                                    </a:rPr>
                                    <m:t>𝟑</m:t>
                                  </m:r>
                                  <m:r>
                                    <a:rPr lang="ja-JP" altLang="en-US" sz="3200" b="1" i="1" dirty="0">
                                      <a:latin typeface="Cambria Math"/>
                                      <a:cs typeface="Meiryo UI" pitchFamily="34" charset="-128"/>
                                    </a:rPr>
                                    <m:t>・</m:t>
                                  </m:r>
                                  <m:r>
                                    <a:rPr lang="en-US" altLang="ja-JP" sz="3200" b="1" i="1" dirty="0">
                                      <a:latin typeface="Cambria Math"/>
                                      <a:cs typeface="Meiryo UI" pitchFamily="34" charset="-128"/>
                                    </a:rPr>
                                    <m:t>𝟒</m:t>
                                  </m:r>
                                </m:e>
                              </m:d>
                              <m:r>
                                <a:rPr lang="ja-JP" altLang="en-US" sz="3200" b="1" i="1" dirty="0" smtClean="0">
                                  <a:latin typeface="Cambria Math"/>
                                  <a:cs typeface="Meiryo UI" pitchFamily="34" charset="-128"/>
                                </a:rPr>
                                <m:t>･</m:t>
                              </m:r>
                              <m:r>
                                <a:rPr lang="en-US" altLang="ja-JP" sz="3200" b="1" i="1" dirty="0" smtClean="0">
                                  <a:latin typeface="Cambria Math"/>
                                  <a:cs typeface="Meiryo UI" pitchFamily="34" charset="-128"/>
                                </a:rPr>
                                <m:t>…</m:t>
                              </m:r>
                              <m:r>
                                <a:rPr lang="ja-JP" altLang="en-US" sz="3200" b="1" i="1" dirty="0" smtClean="0">
                                  <a:latin typeface="Cambria Math"/>
                                  <a:cs typeface="Meiryo UI" pitchFamily="34" charset="-128"/>
                                </a:rPr>
                                <m:t>･</m:t>
                              </m:r>
                              <m:r>
                                <a:rPr lang="en-US" altLang="ja-JP" sz="3200" b="1" i="1" dirty="0" smtClean="0">
                                  <a:latin typeface="Cambria Math"/>
                                  <a:cs typeface="Meiryo UI" pitchFamily="34" charset="-128"/>
                                </a:rPr>
                                <m:t>𝒏</m:t>
                              </m:r>
                              <m:r>
                                <a:rPr lang="en-US" altLang="ja-JP" sz="3200" b="1" i="1" dirty="0" smtClean="0">
                                  <a:latin typeface="Cambria Math"/>
                                  <a:cs typeface="Meiryo UI" pitchFamily="34" charset="-128"/>
                                </a:rPr>
                                <m:t>(</m:t>
                              </m:r>
                              <m:r>
                                <a:rPr lang="en-US" altLang="ja-JP" sz="3200" b="1" i="1" dirty="0" smtClean="0">
                                  <a:latin typeface="Cambria Math"/>
                                  <a:cs typeface="Meiryo UI" pitchFamily="34" charset="-128"/>
                                </a:rPr>
                                <m:t>𝒏</m:t>
                              </m:r>
                              <m:r>
                                <a:rPr lang="en-US" altLang="ja-JP" sz="3200" b="1" i="1" dirty="0" smtClean="0">
                                  <a:latin typeface="Cambria Math"/>
                                  <a:cs typeface="Meiryo UI" pitchFamily="34" charset="-128"/>
                                </a:rPr>
                                <m:t>+</m:t>
                              </m:r>
                              <m:r>
                                <a:rPr lang="en-US" altLang="ja-JP" sz="3200" b="1" i="1" dirty="0" smtClean="0">
                                  <a:latin typeface="Cambria Math"/>
                                  <a:cs typeface="Meiryo UI" pitchFamily="34" charset="-128"/>
                                </a:rPr>
                                <m:t>𝟏</m:t>
                              </m:r>
                              <m:r>
                                <a:rPr lang="en-US" altLang="ja-JP" sz="3200" b="1" i="1" dirty="0" smtClean="0">
                                  <a:latin typeface="Cambria Math"/>
                                  <a:cs typeface="Meiryo UI" pitchFamily="34" charset="-128"/>
                                </a:rPr>
                                <m:t>)</m:t>
                              </m:r>
                            </m:e>
                          </m:d>
                          <m:r>
                            <a:rPr lang="en-US" altLang="ja-JP" sz="3200" b="1" i="1" dirty="0" smtClean="0">
                              <a:latin typeface="Cambria Math"/>
                              <a:cs typeface="Meiryo UI" pitchFamily="34" charset="-128"/>
                            </a:rPr>
                            <m:t>+…</m:t>
                          </m:r>
                        </m:num>
                        <m:den>
                          <m:d>
                            <m:dPr>
                              <m:ctrlPr>
                                <a:rPr lang="en-US" altLang="ja-JP" sz="3200" b="1" i="1" dirty="0">
                                  <a:latin typeface="Cambria Math"/>
                                  <a:cs typeface="Meiryo UI" pitchFamily="34" charset="-128"/>
                                </a:rPr>
                              </m:ctrlPr>
                            </m:dPr>
                            <m:e>
                              <m:r>
                                <a:rPr lang="en-US" altLang="ja-JP" sz="3200" b="1" i="1" dirty="0">
                                  <a:latin typeface="Cambria Math"/>
                                  <a:cs typeface="Meiryo UI" pitchFamily="34" charset="-128"/>
                                </a:rPr>
                                <m:t>𝟏</m:t>
                              </m:r>
                              <m:r>
                                <a:rPr lang="ja-JP" altLang="en-US" sz="3200" b="1" i="1" dirty="0">
                                  <a:latin typeface="Cambria Math"/>
                                  <a:cs typeface="Meiryo UI" pitchFamily="34" charset="-128"/>
                                </a:rPr>
                                <m:t>･</m:t>
                              </m:r>
                              <m:r>
                                <a:rPr lang="en-US" altLang="ja-JP" sz="3200" b="1" i="1" dirty="0">
                                  <a:latin typeface="Cambria Math"/>
                                  <a:cs typeface="Meiryo UI" pitchFamily="34" charset="-128"/>
                                </a:rPr>
                                <m:t>𝟐</m:t>
                              </m:r>
                            </m:e>
                          </m:d>
                          <m:r>
                            <a:rPr lang="ja-JP" altLang="en-US" sz="3200" b="1" i="1" dirty="0">
                              <a:latin typeface="Cambria Math"/>
                              <a:cs typeface="Meiryo UI" pitchFamily="34" charset="-128"/>
                            </a:rPr>
                            <m:t>・</m:t>
                          </m:r>
                          <m:d>
                            <m:dPr>
                              <m:ctrlPr>
                                <a:rPr lang="en-US" altLang="ja-JP" sz="3200" b="1" i="1" dirty="0">
                                  <a:latin typeface="Cambria Math"/>
                                  <a:cs typeface="Meiryo UI" pitchFamily="34" charset="-128"/>
                                </a:rPr>
                              </m:ctrlPr>
                            </m:dPr>
                            <m:e>
                              <m:r>
                                <a:rPr lang="en-US" altLang="ja-JP" sz="3200" b="1" i="1" dirty="0">
                                  <a:latin typeface="Cambria Math"/>
                                  <a:cs typeface="Meiryo UI" pitchFamily="34" charset="-128"/>
                                </a:rPr>
                                <m:t>𝟐</m:t>
                              </m:r>
                              <m:r>
                                <a:rPr lang="ja-JP" altLang="en-US" sz="3200" b="1" i="1" dirty="0">
                                  <a:latin typeface="Cambria Math"/>
                                  <a:cs typeface="Meiryo UI" pitchFamily="34" charset="-128"/>
                                </a:rPr>
                                <m:t>・</m:t>
                              </m:r>
                              <m:r>
                                <a:rPr lang="en-US" altLang="ja-JP" sz="3200" b="1" i="1" dirty="0">
                                  <a:latin typeface="Cambria Math"/>
                                  <a:cs typeface="Meiryo UI" pitchFamily="34" charset="-128"/>
                                </a:rPr>
                                <m:t>𝟑</m:t>
                              </m:r>
                            </m:e>
                          </m:d>
                          <m:r>
                            <a:rPr lang="ja-JP" altLang="en-US" sz="3200" b="1" i="1" dirty="0">
                              <a:latin typeface="Cambria Math"/>
                              <a:cs typeface="Meiryo UI" pitchFamily="34" charset="-128"/>
                            </a:rPr>
                            <m:t>・</m:t>
                          </m:r>
                          <m:d>
                            <m:dPr>
                              <m:ctrlPr>
                                <a:rPr lang="en-US" altLang="ja-JP" sz="3200" b="1" i="1" dirty="0">
                                  <a:latin typeface="Cambria Math"/>
                                  <a:cs typeface="Meiryo UI" pitchFamily="34" charset="-128"/>
                                </a:rPr>
                              </m:ctrlPr>
                            </m:dPr>
                            <m:e>
                              <m:r>
                                <a:rPr lang="en-US" altLang="ja-JP" sz="3200" b="1" i="1" dirty="0">
                                  <a:latin typeface="Cambria Math"/>
                                  <a:cs typeface="Meiryo UI" pitchFamily="34" charset="-128"/>
                                </a:rPr>
                                <m:t>𝟑</m:t>
                              </m:r>
                              <m:r>
                                <a:rPr lang="ja-JP" altLang="en-US" sz="3200" b="1" i="1" dirty="0">
                                  <a:latin typeface="Cambria Math"/>
                                  <a:cs typeface="Meiryo UI" pitchFamily="34" charset="-128"/>
                                </a:rPr>
                                <m:t>・</m:t>
                              </m:r>
                              <m:r>
                                <a:rPr lang="en-US" altLang="ja-JP" sz="3200" b="1" i="1" dirty="0">
                                  <a:latin typeface="Cambria Math"/>
                                  <a:cs typeface="Meiryo UI" pitchFamily="34" charset="-128"/>
                                </a:rPr>
                                <m:t>𝟒</m:t>
                              </m:r>
                            </m:e>
                          </m:d>
                          <m:r>
                            <a:rPr lang="ja-JP" altLang="en-US" sz="3200" b="1" i="1" dirty="0">
                              <a:latin typeface="Cambria Math"/>
                              <a:cs typeface="Meiryo UI" pitchFamily="34" charset="-128"/>
                            </a:rPr>
                            <m:t>・</m:t>
                          </m:r>
                          <m:r>
                            <a:rPr lang="en-US" altLang="ja-JP" sz="3200" b="1" i="1" dirty="0">
                              <a:latin typeface="Cambria Math"/>
                              <a:cs typeface="Meiryo UI" pitchFamily="34" charset="-128"/>
                            </a:rPr>
                            <m:t>…</m:t>
                          </m:r>
                          <m:r>
                            <a:rPr lang="ja-JP" altLang="en-US" sz="3200" b="1" i="1" dirty="0">
                              <a:latin typeface="Cambria Math"/>
                              <a:cs typeface="Meiryo UI" pitchFamily="34" charset="-128"/>
                            </a:rPr>
                            <m:t>・</m:t>
                          </m:r>
                          <m:r>
                            <a:rPr lang="en-US" altLang="ja-JP" sz="3200" b="1" i="1" dirty="0">
                              <a:latin typeface="Cambria Math"/>
                              <a:cs typeface="Meiryo UI" pitchFamily="34" charset="-128"/>
                            </a:rPr>
                            <m:t>𝒏</m:t>
                          </m:r>
                          <m:r>
                            <a:rPr lang="en-US" altLang="ja-JP" sz="3200" b="1" i="1" dirty="0">
                              <a:latin typeface="Cambria Math"/>
                              <a:cs typeface="Meiryo UI" pitchFamily="34" charset="-128"/>
                            </a:rPr>
                            <m:t>(</m:t>
                          </m:r>
                          <m:r>
                            <a:rPr lang="en-US" altLang="ja-JP" sz="3200" b="1" i="1" dirty="0">
                              <a:latin typeface="Cambria Math"/>
                              <a:cs typeface="Meiryo UI" pitchFamily="34" charset="-128"/>
                            </a:rPr>
                            <m:t>𝒏</m:t>
                          </m:r>
                          <m:r>
                            <a:rPr lang="en-US" altLang="ja-JP" sz="3200" b="1" i="1" dirty="0">
                              <a:latin typeface="Cambria Math"/>
                              <a:cs typeface="Meiryo UI" pitchFamily="34" charset="-128"/>
                            </a:rPr>
                            <m:t>+</m:t>
                          </m:r>
                          <m:r>
                            <a:rPr lang="en-US" altLang="ja-JP" sz="3200" b="1" i="1" dirty="0">
                              <a:latin typeface="Cambria Math"/>
                              <a:cs typeface="Meiryo UI" pitchFamily="34" charset="-128"/>
                            </a:rPr>
                            <m:t>𝟏</m:t>
                          </m:r>
                          <m:r>
                            <a:rPr lang="en-US" altLang="ja-JP" sz="3200" b="1" i="1" dirty="0">
                              <a:latin typeface="Cambria Math"/>
                              <a:cs typeface="Meiryo UI" pitchFamily="34" charset="-128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kumimoji="1" lang="ja-JP" altLang="en-US" sz="3600" b="1" i="1" dirty="0"/>
              </a:p>
            </p:txBody>
          </p:sp>
        </mc:Choice>
        <mc:Fallback xmlns="">
          <p:sp>
            <p:nvSpPr>
              <p:cNvPr id="2" name="角丸四角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568" y="2924944"/>
                <a:ext cx="7848872" cy="3024336"/>
              </a:xfrm>
              <a:prstGeom prst="roundRect">
                <a:avLst/>
              </a:prstGeom>
              <a:blipFill rotWithShape="1">
                <a:blip r:embed="rId3"/>
                <a:stretch>
                  <a:fillRect l="-232"/>
                </a:stretch>
              </a:blipFill>
              <a:ln w="381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爆発 1 2"/>
          <p:cNvSpPr/>
          <p:nvPr/>
        </p:nvSpPr>
        <p:spPr>
          <a:xfrm>
            <a:off x="306772" y="2348880"/>
            <a:ext cx="8748464" cy="4365104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通分で計算</a:t>
            </a:r>
            <a:endParaRPr kumimoji="1" lang="en-US" altLang="ja-JP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r"/>
            <a:r>
              <a:rPr kumimoji="1" lang="ja-JP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出来ない！！</a:t>
            </a:r>
            <a:endParaRPr kumimoji="1" lang="ja-JP" alt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67544" y="1124744"/>
                <a:ext cx="8466144" cy="5123656"/>
              </a:xfrm>
              <a:ln>
                <a:noFill/>
              </a:ln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1" i="1" smtClean="0"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𝑺</m:t>
                      </m:r>
                      <m:r>
                        <a:rPr lang="en-US" altLang="ja-JP" b="1" i="1" smtClean="0"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=</m:t>
                      </m:r>
                      <m:f>
                        <m:fPr>
                          <m:ctrlPr>
                            <a:rPr lang="en-US" altLang="ja-JP" b="1" i="1" smtClean="0"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b="1" i="1"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𝟏</m:t>
                          </m:r>
                          <m:r>
                            <a:rPr lang="ja-JP" altLang="en-US" b="1" i="1"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・</m:t>
                          </m:r>
                          <m:r>
                            <a:rPr lang="en-US" altLang="ja-JP" b="1" i="1"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𝟐</m:t>
                          </m:r>
                        </m:den>
                      </m:f>
                      <m:r>
                        <a:rPr lang="en-US" altLang="ja-JP" b="1" i="1"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+</m:t>
                      </m:r>
                      <m:f>
                        <m:fPr>
                          <m:ctrlPr>
                            <a:rPr lang="en-US" altLang="ja-JP" b="1" i="1"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b="1" i="1"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𝟐</m:t>
                          </m:r>
                          <m:r>
                            <a:rPr lang="ja-JP" altLang="en-US" b="1" i="1"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・</m:t>
                          </m:r>
                          <m:r>
                            <a:rPr lang="en-US" altLang="ja-JP" b="1" i="1"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𝟑</m:t>
                          </m:r>
                        </m:den>
                      </m:f>
                      <m:r>
                        <a:rPr lang="en-US" altLang="ja-JP" b="1" i="1"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+</m:t>
                      </m:r>
                      <m:f>
                        <m:fPr>
                          <m:ctrlPr>
                            <a:rPr lang="en-US" altLang="ja-JP" b="1" i="1"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b="1" i="1"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𝟑</m:t>
                          </m:r>
                          <m:r>
                            <a:rPr lang="ja-JP" altLang="en-US" b="1" i="1"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・</m:t>
                          </m:r>
                          <m:r>
                            <a:rPr lang="en-US" altLang="ja-JP" b="1" i="1"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𝟒</m:t>
                          </m:r>
                        </m:den>
                      </m:f>
                      <m:r>
                        <a:rPr lang="en-US" altLang="ja-JP" b="1" i="1"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+…+</m:t>
                      </m:r>
                      <m:f>
                        <m:fPr>
                          <m:ctrlPr>
                            <a:rPr lang="en-US" altLang="ja-JP" b="1" i="1"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b="1" i="1"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𝒏</m:t>
                          </m:r>
                          <m:d>
                            <m:dPr>
                              <m:ctrlPr>
                                <a:rPr lang="en-US" altLang="ja-JP" b="1" i="1">
                                  <a:latin typeface="Cambria Math"/>
                                  <a:ea typeface="Meiryo UI" pitchFamily="34" charset="-128"/>
                                  <a:cs typeface="Meiryo UI" pitchFamily="34" charset="-128"/>
                                </a:rPr>
                              </m:ctrlPr>
                            </m:dPr>
                            <m:e>
                              <m:r>
                                <a:rPr lang="en-US" altLang="ja-JP" b="1" i="1">
                                  <a:latin typeface="Cambria Math"/>
                                  <a:ea typeface="Meiryo UI" pitchFamily="34" charset="-128"/>
                                  <a:cs typeface="Meiryo UI" pitchFamily="34" charset="-128"/>
                                </a:rPr>
                                <m:t>𝒏</m:t>
                              </m:r>
                              <m:r>
                                <a:rPr lang="en-US" altLang="ja-JP" b="1" i="1">
                                  <a:latin typeface="Cambria Math"/>
                                  <a:ea typeface="Meiryo UI" pitchFamily="34" charset="-128"/>
                                  <a:cs typeface="Meiryo UI" pitchFamily="34" charset="-128"/>
                                </a:rPr>
                                <m:t>+</m:t>
                              </m:r>
                              <m:r>
                                <a:rPr lang="en-US" altLang="ja-JP" b="1" i="1">
                                  <a:latin typeface="Cambria Math"/>
                                  <a:ea typeface="Meiryo UI" pitchFamily="34" charset="-128"/>
                                  <a:cs typeface="Meiryo UI" pitchFamily="34" charset="-128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kumimoji="1" lang="en-US" altLang="ja-JP" b="1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ja-JP" alt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･</m:t>
                          </m:r>
                          <m:r>
                            <a:rPr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kumimoji="1" lang="en-US" altLang="ja-JP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ja-JP" alt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･</m:t>
                          </m:r>
                          <m:r>
                            <a:rPr lang="en-US" altLang="ja-JP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ja-JP" altLang="en-US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　　　　　</m:t>
                      </m:r>
                      <m:r>
                        <a:rPr lang="en-US" altLang="ja-JP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kumimoji="1" lang="en-US" altLang="ja-JP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kumimoji="1" lang="ja-JP" altLang="en-US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　　</m:t>
                      </m:r>
                      <m:f>
                        <m:fPr>
                          <m:ctrlP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kumimoji="1" lang="en-US" altLang="ja-JP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𝟔</m:t>
                          </m:r>
                        </m:den>
                      </m:f>
                      <m:r>
                        <a:rPr kumimoji="1" lang="en-US" altLang="ja-JP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 </m:t>
                      </m:r>
                      <m:r>
                        <a:rPr kumimoji="1" lang="ja-JP" altLang="en-US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　</m:t>
                      </m:r>
                      <m:r>
                        <a:rPr kumimoji="1" lang="en-US" altLang="ja-JP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    </m:t>
                      </m:r>
                      <m:f>
                        <m:fPr>
                          <m:ctrlP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kumimoji="1" lang="en-US" altLang="ja-JP" b="1" dirty="0" smtClean="0"/>
              </a:p>
              <a:p>
                <a:pPr marL="0" indent="0">
                  <a:buNone/>
                </a:pPr>
                <a:endParaRPr lang="en-US" altLang="ja-JP" sz="1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ja-JP" altLang="en-US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･</m:t>
                          </m:r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altLang="ja-JP" b="1" i="1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ja-JP" altLang="en-US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･</m:t>
                          </m:r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altLang="ja-JP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ja-JP" altLang="en-US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･</m:t>
                          </m:r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ja-JP" alt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　</m:t>
                      </m:r>
                      <m:r>
                        <a:rPr lang="en-US" altLang="ja-JP" b="1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ja-JP" alt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　　</m:t>
                      </m:r>
                      <m:f>
                        <m:fPr>
                          <m:ctrlP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altLang="ja-JP" b="1" i="1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𝟏𝟐</m:t>
                          </m:r>
                        </m:den>
                      </m:f>
                      <m:r>
                        <a:rPr lang="ja-JP" alt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　</m:t>
                      </m:r>
                      <m:r>
                        <a:rPr lang="en-US" altLang="ja-JP" b="1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ja-JP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    </m:t>
                      </m:r>
                      <m:f>
                        <m:fPr>
                          <m:ctrlP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kumimoji="1" lang="en-US" altLang="ja-JP" b="1" dirty="0" smtClean="0"/>
              </a:p>
              <a:p>
                <a:pPr marL="0" indent="0" algn="ctr">
                  <a:buNone/>
                </a:pPr>
                <a:r>
                  <a:rPr lang="en-US" altLang="ja-JP" dirty="0" smtClean="0"/>
                  <a:t>………</a:t>
                </a:r>
                <a:r>
                  <a:rPr lang="ja-JP" altLang="en-US" dirty="0" smtClean="0"/>
                  <a:t>　もう</a:t>
                </a:r>
                <a:r>
                  <a:rPr lang="en-US" altLang="ja-JP" dirty="0" smtClean="0"/>
                  <a:t>1</a:t>
                </a:r>
                <a:r>
                  <a:rPr lang="ja-JP" altLang="en-US" dirty="0" smtClean="0"/>
                  <a:t>つぐ</a:t>
                </a:r>
                <a:r>
                  <a:rPr lang="ja-JP" altLang="en-US" dirty="0" err="1" smtClean="0"/>
                  <a:t>らい</a:t>
                </a:r>
                <a:r>
                  <a:rPr lang="ja-JP" altLang="en-US" dirty="0" smtClean="0"/>
                  <a:t>計算してみると　</a:t>
                </a:r>
                <a:r>
                  <a:rPr lang="en-US" altLang="ja-JP" dirty="0" smtClean="0"/>
                  <a:t>………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𝟏</m:t>
                          </m:r>
                          <m:r>
                            <a:rPr lang="ja-JP" altLang="en-US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・</m:t>
                          </m:r>
                          <m:r>
                            <a:rPr lang="en-US" altLang="ja-JP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𝟐</m:t>
                          </m:r>
                        </m:den>
                      </m:f>
                      <m:r>
                        <a:rPr lang="en-US" altLang="ja-JP" b="1" i="1">
                          <a:solidFill>
                            <a:srgbClr val="7030A0"/>
                          </a:solidFill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+</m:t>
                      </m:r>
                      <m:f>
                        <m:fPr>
                          <m:ctrlPr>
                            <a:rPr lang="en-US" altLang="ja-JP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𝟐</m:t>
                          </m:r>
                          <m:r>
                            <a:rPr lang="ja-JP" altLang="en-US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・</m:t>
                          </m:r>
                          <m:r>
                            <a:rPr lang="en-US" altLang="ja-JP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𝟑</m:t>
                          </m:r>
                        </m:den>
                      </m:f>
                      <m:r>
                        <a:rPr lang="en-US" altLang="ja-JP" b="1" i="1">
                          <a:solidFill>
                            <a:srgbClr val="7030A0"/>
                          </a:solidFill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+</m:t>
                      </m:r>
                      <m:f>
                        <m:fPr>
                          <m:ctrlP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𝟑</m:t>
                          </m:r>
                          <m:r>
                            <a:rPr lang="ja-JP" altLang="en-US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･</m:t>
                          </m:r>
                          <m: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𝟒</m:t>
                          </m:r>
                        </m:den>
                      </m:f>
                      <m:r>
                        <a:rPr lang="en-US" altLang="ja-JP" b="1" i="1" smtClean="0">
                          <a:solidFill>
                            <a:srgbClr val="7030A0"/>
                          </a:solidFill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+</m:t>
                      </m:r>
                      <m:f>
                        <m:fPr>
                          <m:ctrlP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𝟒</m:t>
                          </m:r>
                          <m:r>
                            <a:rPr lang="ja-JP" altLang="en-US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･</m:t>
                          </m:r>
                          <m: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𝟓</m:t>
                          </m:r>
                        </m:den>
                      </m:f>
                      <m:r>
                        <a:rPr lang="en-US" altLang="ja-JP" b="1" i="1" smtClean="0">
                          <a:solidFill>
                            <a:srgbClr val="7030A0"/>
                          </a:solidFill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 </m:t>
                      </m:r>
                      <m:r>
                        <a:rPr lang="ja-JP" altLang="en-US" b="1" i="1" smtClean="0">
                          <a:solidFill>
                            <a:srgbClr val="7030A0"/>
                          </a:solidFill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　　　　　　</m:t>
                      </m:r>
                      <m:r>
                        <a:rPr lang="en-US" altLang="ja-JP" b="1" i="1" smtClean="0">
                          <a:solidFill>
                            <a:srgbClr val="7030A0"/>
                          </a:solidFill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=</m:t>
                      </m:r>
                      <m:r>
                        <a:rPr lang="ja-JP" altLang="en-US" b="1" i="1" smtClean="0">
                          <a:solidFill>
                            <a:srgbClr val="7030A0"/>
                          </a:solidFill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　</m:t>
                      </m:r>
                      <m:f>
                        <m:fPr>
                          <m:ctrlP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𝟒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kumimoji="1" lang="ja-JP" altLang="en-US" b="1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67544" y="1124744"/>
                <a:ext cx="8466144" cy="5123656"/>
              </a:xfr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kumimoji="1" lang="ja-JP" altLang="en-US" dirty="0" smtClean="0"/>
              <a:t>予想を立ててみると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2" name="左中かっこ 1"/>
          <p:cNvSpPr/>
          <p:nvPr/>
        </p:nvSpPr>
        <p:spPr>
          <a:xfrm rot="5400000" flipH="1">
            <a:off x="3203848" y="1124744"/>
            <a:ext cx="360040" cy="1800200"/>
          </a:xfrm>
          <a:prstGeom prst="leftBrace">
            <a:avLst/>
          </a:prstGeom>
          <a:noFill/>
          <a:ln>
            <a:solidFill>
              <a:srgbClr val="0070C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左中かっこ 4"/>
          <p:cNvSpPr/>
          <p:nvPr/>
        </p:nvSpPr>
        <p:spPr>
          <a:xfrm rot="5400000" flipH="1">
            <a:off x="3635896" y="698646"/>
            <a:ext cx="360040" cy="2664296"/>
          </a:xfrm>
          <a:prstGeom prst="leftBrace">
            <a:avLst/>
          </a:prstGeom>
          <a:noFill/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5508104" y="2348880"/>
            <a:ext cx="936104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5508104" y="3413516"/>
            <a:ext cx="972108" cy="89506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5508104" y="4797152"/>
            <a:ext cx="1035732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3383868" y="2348880"/>
            <a:ext cx="1584176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3383868" y="3356992"/>
            <a:ext cx="2088232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31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5" grpId="1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67544" y="1124744"/>
                <a:ext cx="8466144" cy="5123656"/>
              </a:xfrm>
              <a:ln>
                <a:noFill/>
              </a:ln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ja-JP" alt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･</m:t>
                          </m:r>
                          <m:r>
                            <a:rPr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kumimoji="1" lang="en-US" altLang="ja-JP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ja-JP" alt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･</m:t>
                          </m:r>
                          <m:r>
                            <a:rPr lang="en-US" altLang="ja-JP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ja-JP" altLang="en-US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　　　　　</m:t>
                      </m:r>
                      <m:r>
                        <a:rPr lang="en-US" altLang="ja-JP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kumimoji="1" lang="en-US" altLang="ja-JP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kumimoji="1" lang="ja-JP" altLang="en-US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　　</m:t>
                      </m:r>
                      <m:f>
                        <m:fPr>
                          <m:ctrlP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kumimoji="1" lang="en-US" altLang="ja-JP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𝟔</m:t>
                          </m:r>
                        </m:den>
                      </m:f>
                      <m:r>
                        <a:rPr kumimoji="1" lang="en-US" altLang="ja-JP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 </m:t>
                      </m:r>
                      <m:r>
                        <a:rPr kumimoji="1" lang="ja-JP" altLang="en-US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　</m:t>
                      </m:r>
                      <m:r>
                        <a:rPr kumimoji="1" lang="en-US" altLang="ja-JP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    </m:t>
                      </m:r>
                      <m:f>
                        <m:fPr>
                          <m:ctrlP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kumimoji="1" lang="en-US" altLang="ja-JP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kumimoji="1" lang="en-US" altLang="ja-JP" b="1" dirty="0" smtClean="0"/>
              </a:p>
              <a:p>
                <a:pPr marL="0" indent="0">
                  <a:buNone/>
                </a:pPr>
                <a:endParaRPr lang="en-US" altLang="ja-JP" sz="1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ja-JP" altLang="en-US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･</m:t>
                          </m:r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altLang="ja-JP" b="1" i="1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ja-JP" altLang="en-US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･</m:t>
                          </m:r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altLang="ja-JP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ja-JP" altLang="en-US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･</m:t>
                          </m:r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ja-JP" alt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　</m:t>
                      </m:r>
                      <m:r>
                        <a:rPr lang="en-US" altLang="ja-JP" b="1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ja-JP" alt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　　</m:t>
                      </m:r>
                      <m:f>
                        <m:fPr>
                          <m:ctrlP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altLang="ja-JP" b="1" i="1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𝟏𝟐</m:t>
                          </m:r>
                        </m:den>
                      </m:f>
                      <m:r>
                        <a:rPr lang="ja-JP" alt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　</m:t>
                      </m:r>
                      <m:r>
                        <a:rPr lang="en-US" altLang="ja-JP" b="1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ja-JP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    </m:t>
                      </m:r>
                      <m:f>
                        <m:fPr>
                          <m:ctrlPr>
                            <a:rPr lang="en-US" altLang="ja-JP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kumimoji="1" lang="en-US" altLang="ja-JP" b="1" dirty="0" smtClean="0"/>
              </a:p>
              <a:p>
                <a:pPr marL="0" indent="0">
                  <a:buNone/>
                </a:pPr>
                <a:endParaRPr kumimoji="1" lang="en-US" altLang="ja-JP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𝟏</m:t>
                          </m:r>
                          <m:r>
                            <a:rPr lang="ja-JP" altLang="en-US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・</m:t>
                          </m:r>
                          <m:r>
                            <a:rPr lang="en-US" altLang="ja-JP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𝟐</m:t>
                          </m:r>
                        </m:den>
                      </m:f>
                      <m:r>
                        <a:rPr lang="en-US" altLang="ja-JP" b="1" i="1">
                          <a:solidFill>
                            <a:srgbClr val="7030A0"/>
                          </a:solidFill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+</m:t>
                      </m:r>
                      <m:f>
                        <m:fPr>
                          <m:ctrlPr>
                            <a:rPr lang="en-US" altLang="ja-JP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𝟐</m:t>
                          </m:r>
                          <m:r>
                            <a:rPr lang="ja-JP" altLang="en-US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・</m:t>
                          </m:r>
                          <m:r>
                            <a:rPr lang="en-US" altLang="ja-JP" b="1" i="1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𝟑</m:t>
                          </m:r>
                        </m:den>
                      </m:f>
                      <m:r>
                        <a:rPr lang="en-US" altLang="ja-JP" b="1" i="1">
                          <a:solidFill>
                            <a:srgbClr val="7030A0"/>
                          </a:solidFill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+</m:t>
                      </m:r>
                      <m:f>
                        <m:fPr>
                          <m:ctrlP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𝟑</m:t>
                          </m:r>
                          <m:r>
                            <a:rPr lang="ja-JP" altLang="en-US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･</m:t>
                          </m:r>
                          <m: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𝟒</m:t>
                          </m:r>
                        </m:den>
                      </m:f>
                      <m:r>
                        <a:rPr lang="en-US" altLang="ja-JP" b="1" i="1" smtClean="0">
                          <a:solidFill>
                            <a:srgbClr val="7030A0"/>
                          </a:solidFill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+</m:t>
                      </m:r>
                      <m:f>
                        <m:fPr>
                          <m:ctrlP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𝟒</m:t>
                          </m:r>
                          <m:r>
                            <a:rPr lang="ja-JP" altLang="en-US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･</m:t>
                          </m:r>
                          <m: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𝟓</m:t>
                          </m:r>
                        </m:den>
                      </m:f>
                      <m:r>
                        <a:rPr lang="en-US" altLang="ja-JP" b="1" i="1" smtClean="0">
                          <a:solidFill>
                            <a:srgbClr val="7030A0"/>
                          </a:solidFill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 </m:t>
                      </m:r>
                      <m:r>
                        <a:rPr lang="ja-JP" altLang="en-US" b="1" i="1" smtClean="0">
                          <a:solidFill>
                            <a:srgbClr val="7030A0"/>
                          </a:solidFill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　　　　　　</m:t>
                      </m:r>
                      <m:r>
                        <a:rPr lang="en-US" altLang="ja-JP" b="1" i="1" smtClean="0">
                          <a:solidFill>
                            <a:srgbClr val="7030A0"/>
                          </a:solidFill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=</m:t>
                      </m:r>
                      <m:r>
                        <a:rPr lang="ja-JP" altLang="en-US" b="1" i="1" smtClean="0">
                          <a:solidFill>
                            <a:srgbClr val="7030A0"/>
                          </a:solidFill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　</m:t>
                      </m:r>
                      <m:f>
                        <m:fPr>
                          <m:ctrlP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𝟒</m:t>
                          </m:r>
                        </m:num>
                        <m:den>
                          <m:r>
                            <a:rPr lang="en-US" altLang="ja-JP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kumimoji="1" lang="en-US" altLang="ja-JP" b="1" dirty="0" smtClean="0"/>
              </a:p>
              <a:p>
                <a:pPr marL="0" indent="0">
                  <a:buNone/>
                </a:pPr>
                <a:endParaRPr lang="en-US" altLang="ja-JP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  <m:t>𝟏</m:t>
                          </m:r>
                          <m:r>
                            <a:rPr lang="ja-JP" altLang="en-US" sz="2400" b="1" i="1">
                              <a:latin typeface="Cambria Math"/>
                              <a:cs typeface="Meiryo UI" pitchFamily="34" charset="-128"/>
                            </a:rPr>
                            <m:t>・</m:t>
                          </m:r>
                          <m: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  <m:t>𝟐</m:t>
                          </m:r>
                        </m:den>
                      </m:f>
                      <m:r>
                        <a:rPr lang="en-US" altLang="ja-JP" sz="2400" b="1" i="1">
                          <a:latin typeface="Cambria Math"/>
                          <a:cs typeface="Meiryo UI" pitchFamily="34" charset="-128"/>
                        </a:rPr>
                        <m:t>+</m:t>
                      </m:r>
                      <m:f>
                        <m:fPr>
                          <m:ctrlP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  <m:t>𝟐</m:t>
                          </m:r>
                          <m:r>
                            <a:rPr lang="ja-JP" altLang="en-US" sz="2400" b="1" i="1">
                              <a:latin typeface="Cambria Math"/>
                              <a:cs typeface="Meiryo UI" pitchFamily="34" charset="-128"/>
                            </a:rPr>
                            <m:t>・</m:t>
                          </m:r>
                          <m: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  <m:t>𝟑</m:t>
                          </m:r>
                        </m:den>
                      </m:f>
                      <m:r>
                        <a:rPr lang="en-US" altLang="ja-JP" sz="2400" b="1" i="1">
                          <a:latin typeface="Cambria Math"/>
                          <a:cs typeface="Meiryo UI" pitchFamily="34" charset="-128"/>
                        </a:rPr>
                        <m:t>+</m:t>
                      </m:r>
                      <m:f>
                        <m:fPr>
                          <m:ctrlP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  <m:t>𝟑</m:t>
                          </m:r>
                          <m:r>
                            <a:rPr lang="ja-JP" altLang="en-US" sz="2400" b="1" i="1">
                              <a:latin typeface="Cambria Math"/>
                              <a:cs typeface="Meiryo UI" pitchFamily="34" charset="-128"/>
                            </a:rPr>
                            <m:t>・</m:t>
                          </m:r>
                          <m: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  <m:t>𝟒</m:t>
                          </m:r>
                        </m:den>
                      </m:f>
                      <m:r>
                        <a:rPr lang="en-US" altLang="ja-JP" sz="2400" b="1" i="1">
                          <a:latin typeface="Cambria Math"/>
                          <a:cs typeface="Meiryo UI" pitchFamily="34" charset="-128"/>
                        </a:rPr>
                        <m:t>+…+</m:t>
                      </m:r>
                      <m:f>
                        <m:fPr>
                          <m:ctrlP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  <m:t>𝟏</m:t>
                          </m:r>
                        </m:num>
                        <m:den>
                          <m:r>
                            <a:rPr lang="en-US" altLang="ja-JP" sz="2400" b="1" i="1">
                              <a:latin typeface="Cambria Math"/>
                              <a:cs typeface="Meiryo UI" pitchFamily="34" charset="-128"/>
                            </a:rPr>
                            <m:t>𝒏</m:t>
                          </m:r>
                          <m:d>
                            <m:dPr>
                              <m:ctrlPr>
                                <a:rPr lang="en-US" altLang="ja-JP" sz="2400" b="1" i="1">
                                  <a:latin typeface="Cambria Math"/>
                                  <a:cs typeface="Meiryo UI" pitchFamily="34" charset="-128"/>
                                </a:rPr>
                              </m:ctrlPr>
                            </m:dPr>
                            <m:e>
                              <m:r>
                                <a:rPr lang="en-US" altLang="ja-JP" sz="2400" b="1" i="1">
                                  <a:latin typeface="Cambria Math"/>
                                  <a:cs typeface="Meiryo UI" pitchFamily="34" charset="-128"/>
                                </a:rPr>
                                <m:t>𝒏</m:t>
                              </m:r>
                              <m:r>
                                <a:rPr lang="en-US" altLang="ja-JP" sz="2400" b="1" i="1">
                                  <a:latin typeface="Cambria Math"/>
                                  <a:cs typeface="Meiryo UI" pitchFamily="34" charset="-128"/>
                                </a:rPr>
                                <m:t>+</m:t>
                              </m:r>
                              <m:r>
                                <a:rPr lang="en-US" altLang="ja-JP" sz="2400" b="1" i="1">
                                  <a:latin typeface="Cambria Math"/>
                                  <a:cs typeface="Meiryo UI" pitchFamily="34" charset="-128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  <m:r>
                        <a:rPr lang="en-US" altLang="ja-JP" sz="2400" b="1" i="1" smtClean="0">
                          <a:latin typeface="Cambria Math"/>
                          <a:cs typeface="Meiryo UI" pitchFamily="34" charset="-128"/>
                        </a:rPr>
                        <m:t>       =  </m:t>
                      </m:r>
                      <m:f>
                        <m:fPr>
                          <m:ctrlPr>
                            <a:rPr lang="en-US" altLang="ja-JP" sz="2400" b="1" i="1" smtClean="0">
                              <a:latin typeface="Cambria Math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lang="en-US" altLang="ja-JP" sz="2400" b="1" i="1" smtClean="0">
                              <a:latin typeface="Cambria Math"/>
                              <a:cs typeface="Meiryo UI" pitchFamily="34" charset="-128"/>
                            </a:rPr>
                            <m:t>𝒏</m:t>
                          </m:r>
                        </m:num>
                        <m:den>
                          <m:r>
                            <a:rPr lang="en-US" altLang="ja-JP" sz="2400" b="1" i="1" smtClean="0">
                              <a:latin typeface="Cambria Math"/>
                              <a:cs typeface="Meiryo UI" pitchFamily="34" charset="-128"/>
                            </a:rPr>
                            <m:t>𝒏</m:t>
                          </m:r>
                          <m:r>
                            <a:rPr lang="en-US" altLang="ja-JP" sz="2400" b="1" i="1" smtClean="0">
                              <a:latin typeface="Cambria Math"/>
                              <a:cs typeface="Meiryo UI" pitchFamily="34" charset="-128"/>
                            </a:rPr>
                            <m:t>+</m:t>
                          </m:r>
                          <m:r>
                            <a:rPr lang="en-US" altLang="ja-JP" sz="2400" b="1" i="1" smtClean="0">
                              <a:latin typeface="Cambria Math"/>
                              <a:cs typeface="Meiryo UI" pitchFamily="34" charset="-128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kumimoji="1" lang="ja-JP" altLang="en-US" b="1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67544" y="1124744"/>
                <a:ext cx="8466144" cy="5123656"/>
              </a:xfr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5940152" y="1124744"/>
            <a:ext cx="504056" cy="36004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12" name="左カーブ矢印 11"/>
          <p:cNvSpPr/>
          <p:nvPr/>
        </p:nvSpPr>
        <p:spPr>
          <a:xfrm>
            <a:off x="6444208" y="1304764"/>
            <a:ext cx="720080" cy="1188132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左カーブ矢印 12"/>
          <p:cNvSpPr/>
          <p:nvPr/>
        </p:nvSpPr>
        <p:spPr>
          <a:xfrm>
            <a:off x="6453832" y="2492896"/>
            <a:ext cx="710456" cy="1188132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5955084" y="2204864"/>
            <a:ext cx="504056" cy="4680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5973092" y="3429000"/>
            <a:ext cx="504056" cy="36004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5967672" y="1636068"/>
            <a:ext cx="50405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5973092" y="2734686"/>
            <a:ext cx="50405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5978548" y="3956980"/>
            <a:ext cx="50405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19" name="左カーブ矢印 18"/>
          <p:cNvSpPr/>
          <p:nvPr/>
        </p:nvSpPr>
        <p:spPr>
          <a:xfrm>
            <a:off x="6482604" y="1816088"/>
            <a:ext cx="825700" cy="1270874"/>
          </a:xfrm>
          <a:prstGeom prst="curvedLeftArrow">
            <a:avLst>
              <a:gd name="adj1" fmla="val 25000"/>
              <a:gd name="adj2" fmla="val 50000"/>
              <a:gd name="adj3" fmla="val 2807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左カーブ矢印 19"/>
          <p:cNvSpPr/>
          <p:nvPr/>
        </p:nvSpPr>
        <p:spPr>
          <a:xfrm>
            <a:off x="6513808" y="2914706"/>
            <a:ext cx="825700" cy="1270874"/>
          </a:xfrm>
          <a:prstGeom prst="curvedLeftArrow">
            <a:avLst>
              <a:gd name="adj1" fmla="val 25000"/>
              <a:gd name="adj2" fmla="val 50000"/>
              <a:gd name="adj3" fmla="val 2807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524328" y="1816088"/>
            <a:ext cx="1296144" cy="8568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+1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524328" y="3053048"/>
            <a:ext cx="1296144" cy="8568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+1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131840" y="1124744"/>
            <a:ext cx="2088232" cy="19283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5508104" y="4725144"/>
            <a:ext cx="1512168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618332" y="620688"/>
            <a:ext cx="8208912" cy="381642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あくまで</a:t>
            </a:r>
            <a:r>
              <a:rPr kumimoji="1" lang="en-US" altLang="ja-JP" sz="8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『</a:t>
            </a:r>
            <a:r>
              <a:rPr kumimoji="1" lang="ja-JP" altLang="en-US" sz="8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予想</a:t>
            </a:r>
            <a:r>
              <a:rPr kumimoji="1" lang="en-US" altLang="ja-JP" sz="8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』</a:t>
            </a:r>
          </a:p>
          <a:p>
            <a:r>
              <a:rPr kumimoji="1" lang="ja-JP" altLang="en-US" sz="6000" dirty="0" smtClean="0">
                <a:solidFill>
                  <a:srgbClr val="C00000"/>
                </a:solidFill>
              </a:rPr>
              <a:t>☞数列を使って計算！</a:t>
            </a:r>
            <a:endParaRPr kumimoji="1" lang="ja-JP" alt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79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4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4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数列の考えを使って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kumimoji="1" lang="en-US" altLang="ja-JP" b="1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b>
                              <m:r>
                                <a:rPr kumimoji="1" lang="en-US" altLang="ja-JP" b="1" i="1" smtClean="0">
                                  <a:latin typeface="Cambria Math"/>
                                </a:rPr>
                                <m:t>𝒏</m:t>
                              </m:r>
                            </m:sub>
                          </m:sSub>
                        </m:e>
                      </m:d>
                      <m:r>
                        <a:rPr kumimoji="1" lang="en-US" altLang="ja-JP" b="1" i="1" smtClean="0">
                          <a:latin typeface="Cambria Math"/>
                        </a:rPr>
                        <m:t> : </m:t>
                      </m:r>
                      <m:f>
                        <m:fPr>
                          <m:ctrlPr>
                            <a:rPr kumimoji="1" lang="en-US" altLang="ja-JP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1" lang="en-US" altLang="ja-JP" b="1" i="1" smtClean="0">
                              <a:latin typeface="Cambria Math"/>
                            </a:rPr>
                            <m:t>𝟏</m:t>
                          </m:r>
                          <m:r>
                            <a:rPr kumimoji="1" lang="ja-JP" altLang="en-US" b="1" i="1" smtClean="0">
                              <a:latin typeface="Cambria Math"/>
                            </a:rPr>
                            <m:t>･</m:t>
                          </m:r>
                          <m:r>
                            <a:rPr kumimoji="1" lang="en-US" altLang="ja-JP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kumimoji="1" lang="en-US" altLang="ja-JP" b="1" i="1" smtClean="0">
                          <a:latin typeface="Cambria Math"/>
                        </a:rPr>
                        <m:t> , </m:t>
                      </m:r>
                      <m:f>
                        <m:fPr>
                          <m:ctrlPr>
                            <a:rPr kumimoji="1" lang="en-US" altLang="ja-JP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1" lang="en-US" altLang="ja-JP" b="1" i="1" smtClean="0">
                              <a:latin typeface="Cambria Math"/>
                            </a:rPr>
                            <m:t>𝟐</m:t>
                          </m:r>
                          <m:r>
                            <a:rPr kumimoji="1" lang="ja-JP" altLang="en-US" b="1" i="1" smtClean="0">
                              <a:latin typeface="Cambria Math"/>
                            </a:rPr>
                            <m:t>・</m:t>
                          </m:r>
                          <m:r>
                            <a:rPr kumimoji="1" lang="en-US" altLang="ja-JP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kumimoji="1" lang="en-US" altLang="ja-JP" b="1" i="1" smtClean="0">
                          <a:latin typeface="Cambria Math"/>
                        </a:rPr>
                        <m:t> , </m:t>
                      </m:r>
                      <m:f>
                        <m:fPr>
                          <m:ctrlPr>
                            <a:rPr kumimoji="1" lang="en-US" altLang="ja-JP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1" lang="en-US" altLang="ja-JP" b="1" i="1" smtClean="0">
                              <a:latin typeface="Cambria Math"/>
                            </a:rPr>
                            <m:t>𝟑</m:t>
                          </m:r>
                          <m:r>
                            <a:rPr kumimoji="1" lang="ja-JP" altLang="en-US" b="1" i="1" smtClean="0">
                              <a:latin typeface="Cambria Math"/>
                            </a:rPr>
                            <m:t>･</m:t>
                          </m:r>
                          <m:r>
                            <a:rPr kumimoji="1" lang="en-US" altLang="ja-JP" b="1" i="1" smtClean="0"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kumimoji="1" lang="en-US" altLang="ja-JP" b="1" i="1" smtClean="0">
                          <a:latin typeface="Cambria Math"/>
                        </a:rPr>
                        <m:t> , …, </m:t>
                      </m:r>
                      <m:f>
                        <m:fPr>
                          <m:ctrlPr>
                            <a:rPr kumimoji="1" lang="en-US" altLang="ja-JP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1" lang="en-US" altLang="ja-JP" b="1" i="1" smtClean="0">
                              <a:latin typeface="Cambria Math"/>
                            </a:rPr>
                            <m:t>𝒏</m:t>
                          </m:r>
                          <m:d>
                            <m:dPr>
                              <m:ctrlPr>
                                <a:rPr kumimoji="1" lang="en-US" altLang="ja-JP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kumimoji="1" lang="en-US" altLang="ja-JP" b="1" i="1" smtClean="0">
                                  <a:latin typeface="Cambria Math"/>
                                </a:rPr>
                                <m:t>𝒏</m:t>
                              </m:r>
                              <m:r>
                                <a:rPr kumimoji="1" lang="en-US" altLang="ja-JP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kumimoji="1" lang="en-US" altLang="ja-JP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kumimoji="1" lang="en-US" altLang="ja-JP" b="1" dirty="0" smtClean="0"/>
              </a:p>
              <a:p>
                <a:pPr marL="0" indent="0">
                  <a:buNone/>
                </a:pPr>
                <a:endParaRPr lang="en-US" altLang="ja-JP" b="1" dirty="0"/>
              </a:p>
              <a:p>
                <a:pPr marL="0" indent="0">
                  <a:buNone/>
                </a:pPr>
                <a:endParaRPr lang="en-US" altLang="ja-JP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800" b="1" i="1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sSubPr>
                        <m:e>
                          <m:r>
                            <a:rPr lang="ja-JP" altLang="en-US" sz="2800" b="1" i="1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　</m:t>
                          </m:r>
                          <m:r>
                            <a:rPr lang="ja-JP" altLang="en-US" sz="2800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　　　　　　　　　</m:t>
                          </m:r>
                          <m:r>
                            <a:rPr lang="en-US" altLang="ja-JP" sz="2800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  </m:t>
                          </m:r>
                          <m:r>
                            <a:rPr lang="en-US" altLang="ja-JP" sz="2800" b="1" i="1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𝒂</m:t>
                          </m:r>
                        </m:e>
                        <m:sub>
                          <m:r>
                            <a:rPr lang="en-US" altLang="ja-JP" sz="2800" b="1" i="1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𝟏</m:t>
                          </m:r>
                        </m:sub>
                      </m:sSub>
                      <m:r>
                        <a:rPr lang="ja-JP" altLang="en-US" sz="28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　</m:t>
                      </m:r>
                      <m:r>
                        <a:rPr lang="en-US" altLang="ja-JP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  </m:t>
                      </m:r>
                      <m:sSub>
                        <m:sSubPr>
                          <m:ctrlPr>
                            <a:rPr lang="en-US" altLang="ja-JP" sz="2800" b="1" i="1">
                              <a:solidFill>
                                <a:srgbClr val="00B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sSubPr>
                        <m:e>
                          <m:r>
                            <a:rPr lang="en-US" altLang="ja-JP" sz="2800" b="1" i="1">
                              <a:solidFill>
                                <a:srgbClr val="00B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 </m:t>
                          </m:r>
                          <m:r>
                            <a:rPr lang="en-US" altLang="ja-JP" sz="2800" b="1" i="1">
                              <a:solidFill>
                                <a:srgbClr val="00B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𝒂</m:t>
                          </m:r>
                        </m:e>
                        <m:sub>
                          <m:r>
                            <a:rPr lang="en-US" altLang="ja-JP" sz="2800" b="1" i="1">
                              <a:solidFill>
                                <a:srgbClr val="00B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𝟐</m:t>
                          </m:r>
                        </m:sub>
                      </m:sSub>
                      <m:r>
                        <a:rPr lang="en-US" altLang="ja-JP" sz="28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   </m:t>
                      </m:r>
                      <m:r>
                        <a:rPr lang="en-US" altLang="ja-JP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  </m:t>
                      </m:r>
                      <m:r>
                        <a:rPr lang="en-US" altLang="ja-JP" sz="28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 </m:t>
                      </m:r>
                      <m:sSub>
                        <m:sSubPr>
                          <m:ctrlPr>
                            <a:rPr lang="en-US" altLang="ja-JP" sz="2800" b="1" i="1">
                              <a:solidFill>
                                <a:srgbClr val="FFC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sSubPr>
                        <m:e>
                          <m:r>
                            <a:rPr lang="en-US" altLang="ja-JP" sz="2800" b="1" i="1">
                              <a:solidFill>
                                <a:srgbClr val="FFC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𝒂</m:t>
                          </m:r>
                        </m:e>
                        <m:sub>
                          <m:r>
                            <a:rPr lang="en-US" altLang="ja-JP" sz="2800" b="1" i="1">
                              <a:solidFill>
                                <a:srgbClr val="FFC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𝟑</m:t>
                          </m:r>
                        </m:sub>
                      </m:sSub>
                      <m:r>
                        <a:rPr lang="en-US" altLang="ja-JP" sz="2800" i="1">
                          <a:solidFill>
                            <a:srgbClr val="FFC000"/>
                          </a:solidFill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          </m:t>
                      </m:r>
                      <m:r>
                        <a:rPr lang="en-US" altLang="ja-JP" sz="2800" b="0" i="1" smtClean="0">
                          <a:solidFill>
                            <a:srgbClr val="FFC000"/>
                          </a:solidFill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 </m:t>
                      </m:r>
                      <m:r>
                        <a:rPr lang="en-US" altLang="ja-JP" sz="2800" i="1">
                          <a:solidFill>
                            <a:srgbClr val="FFC000"/>
                          </a:solidFill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   </m:t>
                      </m:r>
                      <m:sSub>
                        <m:sSubPr>
                          <m:ctrlPr>
                            <a:rPr lang="en-US" altLang="ja-JP" sz="2800" b="1" i="1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sSubPr>
                        <m:e>
                          <m:r>
                            <a:rPr lang="en-US" altLang="ja-JP" sz="2800" b="1" i="1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𝒂</m:t>
                          </m:r>
                        </m:e>
                        <m:sub>
                          <m:r>
                            <a:rPr lang="en-US" altLang="ja-JP" sz="2800" b="1" i="1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𝒏</m:t>
                          </m:r>
                        </m:sub>
                      </m:sSub>
                    </m:oMath>
                  </m:oMathPara>
                </a14:m>
                <a:endParaRPr kumimoji="1" lang="en-US" altLang="ja-JP" b="1" dirty="0" smtClean="0"/>
              </a:p>
              <a:p>
                <a:pPr marL="0" indent="0">
                  <a:buNone/>
                </a:pPr>
                <a:endParaRPr lang="en-US" altLang="ja-JP" b="1" dirty="0"/>
              </a:p>
              <a:p>
                <a:pPr marL="0" indent="0">
                  <a:buNone/>
                </a:pPr>
                <a:r>
                  <a:rPr lang="en-US" altLang="ja-JP" sz="2800" i="1" dirty="0" smtClean="0">
                    <a:latin typeface="+mn-ea"/>
                    <a:cs typeface="Meiryo UI" pitchFamily="34" charset="-128"/>
                  </a:rPr>
                  <a:t>S </a:t>
                </a:r>
                <a:r>
                  <a:rPr lang="ja-JP" altLang="en-US" sz="2800" dirty="0" smtClean="0">
                    <a:latin typeface="+mn-ea"/>
                    <a:cs typeface="Meiryo UI" pitchFamily="34" charset="-128"/>
                  </a:rPr>
                  <a:t>を</a:t>
                </a:r>
                <a:r>
                  <a:rPr lang="en-US" altLang="ja-JP" sz="2800" dirty="0" smtClean="0">
                    <a:latin typeface="+mn-ea"/>
                    <a:cs typeface="Meiryo UI" pitchFamily="34" charset="-128"/>
                  </a:rPr>
                  <a:t>Σ</a:t>
                </a:r>
                <a:r>
                  <a:rPr lang="ja-JP" altLang="en-US" sz="2800" dirty="0" smtClean="0">
                    <a:latin typeface="+mn-ea"/>
                    <a:cs typeface="Meiryo UI" pitchFamily="34" charset="-128"/>
                  </a:rPr>
                  <a:t>を使って表すと</a:t>
                </a:r>
                <a:endParaRPr lang="en-US" altLang="ja-JP" sz="2800" b="0" dirty="0" smtClean="0">
                  <a:latin typeface="+mn-ea"/>
                  <a:cs typeface="Meiryo UI" pitchFamily="34" charset="-128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600" b="0" i="1" dirty="0" smtClean="0"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𝑆</m:t>
                      </m:r>
                      <m:r>
                        <a:rPr lang="en-US" altLang="ja-JP" sz="3600" b="0" i="1" dirty="0" smtClean="0">
                          <a:latin typeface="Cambria Math"/>
                          <a:ea typeface="Meiryo UI" pitchFamily="34" charset="-128"/>
                          <a:cs typeface="Meiryo UI" pitchFamily="34" charset="-128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ja-JP" sz="3600" i="1" dirty="0"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3600" i="1" dirty="0"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𝑘</m:t>
                          </m:r>
                          <m:r>
                            <a:rPr lang="en-US" altLang="ja-JP" sz="3600" i="1" dirty="0"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altLang="ja-JP" sz="3600" b="1" i="1" dirty="0">
                              <a:solidFill>
                                <a:srgbClr val="FF000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𝟏</m:t>
                          </m:r>
                        </m:sub>
                        <m:sup>
                          <m:r>
                            <a:rPr lang="en-US" altLang="ja-JP" sz="3600" b="1" i="1" dirty="0">
                              <a:solidFill>
                                <a:srgbClr val="FF0000"/>
                              </a:solidFill>
                              <a:latin typeface="Cambria Math"/>
                              <a:ea typeface="Meiryo UI" pitchFamily="34" charset="-128"/>
                              <a:cs typeface="Meiryo UI" pitchFamily="34" charset="-128"/>
                            </a:rPr>
                            <m:t>𝒏</m:t>
                          </m:r>
                        </m:sup>
                        <m:e>
                          <m:f>
                            <m:fPr>
                              <m:ctrlPr>
                                <a:rPr lang="en-US" altLang="ja-JP" sz="3600" b="1" i="1" dirty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Meiryo UI" pitchFamily="34" charset="-128"/>
                                  <a:cs typeface="Meiryo UI" pitchFamily="34" charset="-128"/>
                                </a:rPr>
                              </m:ctrlPr>
                            </m:fPr>
                            <m:num>
                              <m:r>
                                <a:rPr lang="en-US" altLang="ja-JP" sz="3600" b="1" i="1" dirty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Meiryo UI" pitchFamily="34" charset="-128"/>
                                  <a:cs typeface="Meiryo UI" pitchFamily="34" charset="-128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altLang="ja-JP" sz="3600" b="1" i="1" dirty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Meiryo UI" pitchFamily="34" charset="-128"/>
                                  <a:cs typeface="Meiryo UI" pitchFamily="34" charset="-128"/>
                                </a:rPr>
                                <m:t>𝒌</m:t>
                              </m:r>
                              <m:d>
                                <m:dPr>
                                  <m:ctrlPr>
                                    <a:rPr lang="en-US" altLang="ja-JP" sz="3600" b="1" i="1" dirty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Meiryo UI" pitchFamily="34" charset="-128"/>
                                      <a:cs typeface="Meiryo UI" pitchFamily="34" charset="-128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3600" b="1" i="1" dirty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Meiryo UI" pitchFamily="34" charset="-128"/>
                                      <a:cs typeface="Meiryo UI" pitchFamily="34" charset="-128"/>
                                    </a:rPr>
                                    <m:t>𝒌</m:t>
                                  </m:r>
                                  <m:r>
                                    <a:rPr lang="en-US" altLang="ja-JP" sz="3600" b="1" i="1" dirty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Meiryo UI" pitchFamily="34" charset="-128"/>
                                      <a:cs typeface="Meiryo UI" pitchFamily="34" charset="-128"/>
                                    </a:rPr>
                                    <m:t>+</m:t>
                                  </m:r>
                                  <m:r>
                                    <a:rPr lang="en-US" altLang="ja-JP" sz="3600" b="1" i="1" dirty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Meiryo UI" pitchFamily="34" charset="-128"/>
                                      <a:cs typeface="Meiryo UI" pitchFamily="34" charset="-128"/>
                                    </a:rPr>
                                    <m:t>𝟏</m:t>
                                  </m:r>
                                </m:e>
                              </m:d>
                            </m:den>
                          </m:f>
                        </m:e>
                      </m:nary>
                    </m:oMath>
                  </m:oMathPara>
                </a14:m>
                <a:endParaRPr kumimoji="1" lang="ja-JP" altLang="en-US" b="1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フローチャート : 代替処理 3"/>
          <p:cNvSpPr/>
          <p:nvPr/>
        </p:nvSpPr>
        <p:spPr>
          <a:xfrm>
            <a:off x="2915816" y="1196752"/>
            <a:ext cx="720080" cy="1080120"/>
          </a:xfrm>
          <a:prstGeom prst="flowChartAlternateProcess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ローチャート : 代替処理 4"/>
          <p:cNvSpPr/>
          <p:nvPr/>
        </p:nvSpPr>
        <p:spPr>
          <a:xfrm>
            <a:off x="3723049" y="1196752"/>
            <a:ext cx="720080" cy="1080120"/>
          </a:xfrm>
          <a:prstGeom prst="flowChartAlternateProcess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 : 代替処理 5"/>
          <p:cNvSpPr/>
          <p:nvPr/>
        </p:nvSpPr>
        <p:spPr>
          <a:xfrm>
            <a:off x="4572000" y="1196571"/>
            <a:ext cx="612068" cy="1080120"/>
          </a:xfrm>
          <a:prstGeom prst="flowChartAlternateProcess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ローチャート : 代替処理 6"/>
          <p:cNvSpPr/>
          <p:nvPr/>
        </p:nvSpPr>
        <p:spPr>
          <a:xfrm>
            <a:off x="5796136" y="1196752"/>
            <a:ext cx="1368152" cy="1080120"/>
          </a:xfrm>
          <a:prstGeom prst="flowChartAlternateProcess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>
            <a:off x="3023828" y="2276872"/>
            <a:ext cx="504056" cy="72008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>
            <a:off x="3831061" y="2293392"/>
            <a:ext cx="504056" cy="70356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>
            <a:off x="4680012" y="2276691"/>
            <a:ext cx="504056" cy="720261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下矢印 10"/>
          <p:cNvSpPr/>
          <p:nvPr/>
        </p:nvSpPr>
        <p:spPr>
          <a:xfrm>
            <a:off x="6228184" y="2276691"/>
            <a:ext cx="504056" cy="720261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角丸四角形吹き出し 11"/>
              <p:cNvSpPr/>
              <p:nvPr/>
            </p:nvSpPr>
            <p:spPr>
              <a:xfrm>
                <a:off x="4058044" y="3933056"/>
                <a:ext cx="4844336" cy="2448272"/>
              </a:xfrm>
              <a:prstGeom prst="wedgeRoundRectCallout">
                <a:avLst>
                  <a:gd name="adj1" fmla="val -2143"/>
                  <a:gd name="adj2" fmla="val -62683"/>
                  <a:gd name="adj3" fmla="val 16667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ja-JP" altLang="en-US" sz="2800" b="1" i="1" u="sng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</a:rPr>
                  <a:t>～復習～</a:t>
                </a:r>
                <a:endParaRPr kumimoji="1" lang="en-US" altLang="ja-JP" sz="2800" b="1" i="1" u="sng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𝑺</m:t>
                      </m:r>
                      <m:r>
                        <a:rPr kumimoji="1" lang="en-US" altLang="ja-JP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800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kumimoji="1" lang="en-US" altLang="ja-JP" sz="2800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kumimoji="1" lang="en-US" altLang="ja-JP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800" b="1" i="1" smtClean="0">
                              <a:solidFill>
                                <a:srgbClr val="00B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1" i="1" smtClean="0">
                              <a:solidFill>
                                <a:srgbClr val="00B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kumimoji="1" lang="en-US" altLang="ja-JP" sz="2800" b="1" i="1" smtClean="0">
                              <a:solidFill>
                                <a:srgbClr val="00B05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kumimoji="1" lang="en-US" altLang="ja-JP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800" b="1" i="1" smtClean="0">
                              <a:solidFill>
                                <a:srgbClr val="FFC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1" i="1" smtClean="0">
                              <a:solidFill>
                                <a:srgbClr val="FFC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kumimoji="1" lang="en-US" altLang="ja-JP" sz="2800" b="1" i="1" smtClean="0">
                              <a:solidFill>
                                <a:srgbClr val="FFC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kumimoji="1" lang="en-US" altLang="ja-JP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kumimoji="1" lang="en-US" altLang="ja-JP" sz="28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kumimoji="1" lang="en-US" altLang="ja-JP" sz="28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𝒏</m:t>
                          </m:r>
                        </m:sub>
                      </m:sSub>
                    </m:oMath>
                  </m:oMathPara>
                </a14:m>
                <a:endParaRPr kumimoji="1" lang="en-US" altLang="ja-JP" sz="28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2800" b="1" i="1" smtClean="0">
                          <a:latin typeface="Cambria Math"/>
                        </a:rPr>
                        <m:t>    =</m:t>
                      </m:r>
                      <m:nary>
                        <m:naryPr>
                          <m:chr m:val="∑"/>
                          <m:ctrlPr>
                            <a:rPr kumimoji="1" lang="en-US" altLang="ja-JP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𝒌</m:t>
                          </m:r>
                          <m:r>
                            <a:rPr kumimoji="1" lang="en-US" altLang="ja-JP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=</m:t>
                          </m:r>
                          <m:r>
                            <a:rPr kumimoji="1" lang="en-US" altLang="ja-JP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kumimoji="1" lang="en-US" altLang="ja-JP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kumimoji="1" lang="en-US" altLang="ja-JP" sz="28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𝒂</m:t>
                              </m:r>
                            </m:e>
                            <m:sub>
                              <m:r>
                                <a:rPr kumimoji="1" lang="en-US" altLang="ja-JP" sz="28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𝒌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kumimoji="1" lang="en-US" altLang="ja-JP" sz="2800" b="1" dirty="0" smtClean="0"/>
              </a:p>
            </p:txBody>
          </p:sp>
        </mc:Choice>
        <mc:Fallback xmlns="">
          <p:sp>
            <p:nvSpPr>
              <p:cNvPr id="12" name="角丸四角形吹き出し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044" y="3933056"/>
                <a:ext cx="4844336" cy="2448272"/>
              </a:xfrm>
              <a:prstGeom prst="wedgeRoundRectCallout">
                <a:avLst>
                  <a:gd name="adj1" fmla="val -2143"/>
                  <a:gd name="adj2" fmla="val -62683"/>
                  <a:gd name="adj3" fmla="val 16667"/>
                </a:avLst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933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ここで補足すると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ja-JP" altLang="en-US" dirty="0" smtClean="0"/>
                  <a:t>次の等式が成立する！！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6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sz="6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altLang="ja-JP" sz="6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</a:rPr>
                            <m:t>𝒌</m:t>
                          </m:r>
                          <m:d>
                            <m:dPr>
                              <m:ctrlPr>
                                <a:rPr lang="en-US" altLang="ja-JP" sz="66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ja-JP" sz="66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</a:rPr>
                                <m:t>𝒌</m:t>
                              </m:r>
                              <m:r>
                                <a:rPr lang="en-US" altLang="ja-JP" sz="66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altLang="ja-JP" sz="66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  <m:r>
                        <a:rPr lang="en-US" altLang="ja-JP" sz="6600" b="1" i="1">
                          <a:solidFill>
                            <a:srgbClr val="FF0000"/>
                          </a:solidFill>
                          <a:effectLst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ja-JP" sz="6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sz="6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altLang="ja-JP" sz="6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</a:rPr>
                            <m:t>𝒌</m:t>
                          </m:r>
                        </m:den>
                      </m:f>
                      <m:r>
                        <a:rPr lang="en-US" altLang="ja-JP" sz="6600" b="1" i="1">
                          <a:solidFill>
                            <a:srgbClr val="FF0000"/>
                          </a:solidFill>
                          <a:effectLst/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altLang="ja-JP" sz="6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sz="6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altLang="ja-JP" sz="6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</a:rPr>
                            <m:t>𝒌</m:t>
                          </m:r>
                          <m:r>
                            <a:rPr lang="en-US" altLang="ja-JP" sz="6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</a:rPr>
                            <m:t>+</m:t>
                          </m:r>
                          <m:r>
                            <a:rPr lang="en-US" altLang="ja-JP" sz="6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259" t="-19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下カーブ矢印 3"/>
          <p:cNvSpPr/>
          <p:nvPr/>
        </p:nvSpPr>
        <p:spPr>
          <a:xfrm>
            <a:off x="2483768" y="1844824"/>
            <a:ext cx="3528392" cy="93610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フローチャート : 代替処理 4"/>
          <p:cNvSpPr/>
          <p:nvPr/>
        </p:nvSpPr>
        <p:spPr>
          <a:xfrm>
            <a:off x="1382507" y="404664"/>
            <a:ext cx="5730913" cy="1296144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部分分数分解</a:t>
            </a:r>
            <a:endParaRPr kumimoji="1" lang="ja-JP" alt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" name="下カーブ矢印 6"/>
          <p:cNvSpPr/>
          <p:nvPr/>
        </p:nvSpPr>
        <p:spPr>
          <a:xfrm rot="10800000">
            <a:off x="2483766" y="4653135"/>
            <a:ext cx="3528393" cy="936105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フローチャート : 代替処理 7"/>
          <p:cNvSpPr/>
          <p:nvPr/>
        </p:nvSpPr>
        <p:spPr>
          <a:xfrm>
            <a:off x="2699792" y="5757213"/>
            <a:ext cx="3528392" cy="1040117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通分</a:t>
            </a:r>
            <a:endParaRPr kumimoji="1" lang="ja-JP" altLang="en-U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0320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7" grpId="0" animBg="1"/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確かめてみると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4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sz="4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1" lang="en-US" altLang="ja-JP" sz="4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𝒌</m:t>
                          </m:r>
                          <m:d>
                            <m:dPr>
                              <m:ctrlPr>
                                <a:rPr kumimoji="1" lang="en-US" altLang="ja-JP" sz="4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kumimoji="1" lang="en-US" altLang="ja-JP" sz="4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𝒌</m:t>
                              </m:r>
                              <m:r>
                                <a:rPr kumimoji="1" lang="en-US" altLang="ja-JP" sz="4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kumimoji="1" lang="en-US" altLang="ja-JP" sz="4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  <m:r>
                        <a:rPr kumimoji="1" lang="en-US" altLang="ja-JP" sz="4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4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sz="4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1" lang="en-US" altLang="ja-JP" sz="4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𝒌</m:t>
                          </m:r>
                        </m:den>
                      </m:f>
                      <m:r>
                        <a:rPr kumimoji="1" lang="en-US" altLang="ja-JP" sz="4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kumimoji="1" lang="en-US" altLang="ja-JP" sz="4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sz="4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kumimoji="1" lang="en-US" altLang="ja-JP" sz="4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𝒌</m:t>
                          </m:r>
                          <m:r>
                            <a:rPr kumimoji="1" lang="en-US" altLang="ja-JP" sz="4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kumimoji="1" lang="en-US" altLang="ja-JP" sz="4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kumimoji="1" lang="en-US" altLang="ja-JP" b="0" i="1" dirty="0" smtClean="0">
                  <a:latin typeface="Cambria Math"/>
                </a:endParaRPr>
              </a:p>
              <a:p>
                <a:pPr marL="82296" indent="0">
                  <a:buNone/>
                </a:pPr>
                <a:endParaRPr kumimoji="1" lang="en-US" altLang="ja-JP" b="0" i="1" dirty="0" smtClean="0">
                  <a:latin typeface="Cambria Math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/>
                        </a:rPr>
                        <m:t>𝑘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=1</m:t>
                      </m:r>
                      <m:r>
                        <a:rPr kumimoji="1" lang="ja-JP" altLang="en-US" b="0" i="1" smtClean="0">
                          <a:latin typeface="Cambria Math"/>
                        </a:rPr>
                        <m:t>を</m:t>
                      </m:r>
                      <m:r>
                        <a:rPr lang="ja-JP" altLang="en-US" i="1">
                          <a:latin typeface="Cambria Math"/>
                        </a:rPr>
                        <m:t>代入</m:t>
                      </m:r>
                      <m:r>
                        <a:rPr lang="ja-JP" altLang="en-US" i="1" smtClean="0">
                          <a:latin typeface="Cambria Math"/>
                        </a:rPr>
                        <m:t>してみると</m:t>
                      </m:r>
                      <m:r>
                        <a:rPr lang="en-US" altLang="ja-JP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kumimoji="1" lang="en-US" altLang="ja-JP" dirty="0" smtClean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b="0" i="1" dirty="0" smtClean="0">
                          <a:latin typeface="Cambria Math"/>
                        </a:rPr>
                        <m:t> </m:t>
                      </m:r>
                      <m:r>
                        <a:rPr lang="ja-JP" altLang="en-US" b="0" i="1" dirty="0" smtClean="0">
                          <a:latin typeface="Cambria Math"/>
                        </a:rPr>
                        <m:t>　</m:t>
                      </m:r>
                      <m:r>
                        <a:rPr lang="en-US" altLang="ja-JP" b="0" i="1" dirty="0" smtClean="0">
                          <a:latin typeface="Cambria Math"/>
                        </a:rPr>
                        <m:t> </m:t>
                      </m:r>
                      <m:r>
                        <a:rPr lang="ja-JP" altLang="en-US" i="1" dirty="0">
                          <a:latin typeface="Cambria Math"/>
                        </a:rPr>
                        <m:t>左辺</m:t>
                      </m:r>
                      <m:r>
                        <a:rPr lang="en-US" altLang="ja-JP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altLang="ja-JP" i="1">
                              <a:latin typeface="Cambria Math"/>
                            </a:rPr>
                            <m:t>(</m:t>
                          </m:r>
                          <m:r>
                            <a:rPr lang="en-US" altLang="ja-JP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altLang="ja-JP" i="1">
                              <a:latin typeface="Cambria Math"/>
                            </a:rPr>
                            <m:t>+1)</m:t>
                          </m:r>
                        </m:den>
                      </m:f>
                      <m:r>
                        <a:rPr lang="en-US" altLang="ja-JP" b="0" i="1" smtClean="0">
                          <a:latin typeface="Cambria Math"/>
                        </a:rPr>
                        <m:t>                  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en-US" altLang="ja-JP" dirty="0" smtClean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000" b="0" i="1" smtClean="0"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en-US" altLang="ja-JP" sz="2000" b="0" i="1" dirty="0" smtClean="0">
                  <a:latin typeface="Cambria Math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/>
                        </a:rPr>
                        <m:t>  </m:t>
                      </m:r>
                      <m:r>
                        <a:rPr lang="ja-JP" altLang="en-US" b="0" i="1" smtClean="0">
                          <a:latin typeface="Cambria Math"/>
                        </a:rPr>
                        <m:t>　</m:t>
                      </m:r>
                      <m:r>
                        <a:rPr lang="ja-JP" altLang="en-US" i="1">
                          <a:latin typeface="Cambria Math"/>
                        </a:rPr>
                        <m:t>右辺</m:t>
                      </m:r>
                      <m:r>
                        <a:rPr lang="en-US" altLang="ja-JP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altLang="ja-JP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/>
                            </a:rPr>
                            <m:t>1+1</m:t>
                          </m:r>
                        </m:den>
                      </m:f>
                      <m:r>
                        <a:rPr lang="en-US" altLang="ja-JP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altLang="ja-JP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altLang="ja-JP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" name="コンテンツ プレースホルダー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フローチャート: 処理 2"/>
          <p:cNvSpPr/>
          <p:nvPr/>
        </p:nvSpPr>
        <p:spPr>
          <a:xfrm>
            <a:off x="5652120" y="2996952"/>
            <a:ext cx="3096344" cy="3024336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確かに</a:t>
            </a:r>
            <a:endParaRPr kumimoji="1" lang="en-US" altLang="ja-JP" sz="7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kumimoji="1" lang="ja-JP" altLang="en-US" sz="7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成立！</a:t>
            </a:r>
            <a:endParaRPr kumimoji="1" lang="ja-JP" altLang="en-US" sz="7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824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090874C-63AE-4E35-B2A1-BFA9302105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14396</TotalTime>
  <Words>555</Words>
  <Application>Microsoft Office PowerPoint</Application>
  <PresentationFormat>画面に合わせる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アース</vt:lpstr>
      <vt:lpstr>いろいろな数列</vt:lpstr>
      <vt:lpstr>数列を用いて 　　　　分数の積の和を求めよう！！ </vt:lpstr>
      <vt:lpstr>キーワード</vt:lpstr>
      <vt:lpstr>応用例題2(教科書97ページ)</vt:lpstr>
      <vt:lpstr>予想を立ててみると…</vt:lpstr>
      <vt:lpstr>PowerPoint プレゼンテーション</vt:lpstr>
      <vt:lpstr>数列の考えを使って…</vt:lpstr>
      <vt:lpstr>ここで補足すると…</vt:lpstr>
      <vt:lpstr>確かめてみると…</vt:lpstr>
      <vt:lpstr>解答</vt:lpstr>
      <vt:lpstr>解答の続き</vt:lpstr>
      <vt:lpstr>予想はどうだったか…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いろいろな数列</dc:title>
  <dc:creator>Kamiya</dc:creator>
  <cp:lastModifiedBy>Kamiya</cp:lastModifiedBy>
  <cp:revision>64</cp:revision>
  <dcterms:created xsi:type="dcterms:W3CDTF">2012-09-04T05:35:05Z</dcterms:created>
  <dcterms:modified xsi:type="dcterms:W3CDTF">2012-10-17T05:54:20Z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TC103368119990</vt:lpwstr>
  </property>
</Properties>
</file>