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0" autoAdjust="0"/>
  </p:normalViewPr>
  <p:slideViewPr>
    <p:cSldViewPr>
      <p:cViewPr varScale="1">
        <p:scale>
          <a:sx n="46" d="100"/>
          <a:sy n="46" d="100"/>
        </p:scale>
        <p:origin x="-11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6412F-9DD5-4FDF-BE9B-F010DE47028D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51A73-32F0-417C-9593-97FBFB7683B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2429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実験を行う。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51A73-32F0-417C-9593-97FBFB7683B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0476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68910-4666-406B-8A7C-568153A09A09}" type="datetimeFigureOut">
              <a:rPr kumimoji="1" lang="ja-JP" altLang="en-US" smtClean="0"/>
              <a:pPr/>
              <a:t>2012/12/5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A955-84AB-4AF0-A37E-B63F3F4B3D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en-US" altLang="ja-JP" sz="9600" dirty="0" smtClean="0"/>
              <a:t>pH</a:t>
            </a:r>
            <a:endParaRPr kumimoji="1" lang="ja-JP" altLang="en-US" sz="9600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2483768" y="5013176"/>
            <a:ext cx="6172200" cy="685800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/>
              <a:t>高等学校</a:t>
            </a:r>
            <a:r>
              <a:rPr kumimoji="1" lang="ja-JP" altLang="en-US" dirty="0" smtClean="0"/>
              <a:t>化学</a:t>
            </a:r>
            <a:r>
              <a:rPr kumimoji="1" lang="en-US" altLang="ja-JP" dirty="0" smtClean="0"/>
              <a:t>Ⅰ</a:t>
            </a:r>
            <a:r>
              <a:rPr kumimoji="1" lang="ja-JP" altLang="en-US" dirty="0" smtClean="0"/>
              <a:t>　第２章　酸と塩基</a:t>
            </a:r>
            <a:endParaRPr kumimoji="1" lang="en-US" altLang="ja-JP" dirty="0" smtClean="0"/>
          </a:p>
          <a:p>
            <a:r>
              <a:rPr lang="ja-JP" altLang="en-US" dirty="0" smtClean="0"/>
              <a:t>　　　　　　　　　　　　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062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kern="100" dirty="0"/>
              <a:t>［</a:t>
            </a:r>
            <a:r>
              <a:rPr lang="en-US" altLang="ja-JP" kern="100" dirty="0"/>
              <a:t>H</a:t>
            </a:r>
            <a:r>
              <a:rPr lang="ja-JP" altLang="ja-JP" kern="100" baseline="30000" dirty="0"/>
              <a:t>＋</a:t>
            </a:r>
            <a:r>
              <a:rPr lang="ja-JP" altLang="ja-JP" kern="100" dirty="0" smtClean="0"/>
              <a:t>］</a:t>
            </a:r>
            <a:r>
              <a:rPr lang="ja-JP" altLang="en-US" kern="100" dirty="0" smtClean="0"/>
              <a:t>と</a:t>
            </a:r>
            <a:r>
              <a:rPr lang="ja-JP" altLang="ja-JP" kern="100" dirty="0" smtClean="0"/>
              <a:t>［</a:t>
            </a:r>
            <a:r>
              <a:rPr lang="en-US" altLang="ja-JP" kern="100" dirty="0"/>
              <a:t>OH</a:t>
            </a:r>
            <a:r>
              <a:rPr lang="ja-JP" altLang="ja-JP" kern="100" baseline="30000" dirty="0"/>
              <a:t>－</a:t>
            </a:r>
            <a:r>
              <a:rPr lang="ja-JP" altLang="ja-JP" kern="100" dirty="0" smtClean="0"/>
              <a:t>］</a:t>
            </a:r>
            <a:r>
              <a:rPr lang="ja-JP" altLang="en-US" kern="100" dirty="0" smtClean="0"/>
              <a:t>の積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4981181"/>
              </p:ext>
            </p:extLst>
          </p:nvPr>
        </p:nvGraphicFramePr>
        <p:xfrm>
          <a:off x="971600" y="2060847"/>
          <a:ext cx="7344815" cy="388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6505"/>
                <a:gridCol w="4098310"/>
              </a:tblGrid>
              <a:tr h="972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pH</a:t>
                      </a:r>
                      <a:endParaRPr lang="ja-JP" sz="4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3200" kern="100" dirty="0">
                          <a:effectLst/>
                        </a:rPr>
                        <a:t>［</a:t>
                      </a:r>
                      <a:r>
                        <a:rPr lang="en-US" sz="3200" kern="100" dirty="0">
                          <a:effectLst/>
                        </a:rPr>
                        <a:t>H</a:t>
                      </a:r>
                      <a:r>
                        <a:rPr lang="ja-JP" sz="3200" kern="100" baseline="30000" dirty="0">
                          <a:effectLst/>
                        </a:rPr>
                        <a:t>＋</a:t>
                      </a:r>
                      <a:r>
                        <a:rPr lang="ja-JP" sz="3200" kern="100" dirty="0">
                          <a:effectLst/>
                        </a:rPr>
                        <a:t>］×［</a:t>
                      </a:r>
                      <a:r>
                        <a:rPr lang="en-US" sz="3200" kern="100" dirty="0">
                          <a:effectLst/>
                        </a:rPr>
                        <a:t>OH</a:t>
                      </a:r>
                      <a:r>
                        <a:rPr lang="ja-JP" sz="3200" kern="100" baseline="30000" dirty="0">
                          <a:effectLst/>
                        </a:rPr>
                        <a:t>－</a:t>
                      </a:r>
                      <a:r>
                        <a:rPr lang="ja-JP" sz="3200" kern="100" dirty="0">
                          <a:effectLst/>
                        </a:rPr>
                        <a:t>］</a:t>
                      </a:r>
                      <a:endParaRPr lang="ja-JP" sz="4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2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pH=0</a:t>
                      </a:r>
                      <a:r>
                        <a:rPr lang="ja-JP" sz="3200" kern="100">
                          <a:effectLst/>
                        </a:rPr>
                        <a:t>のとき</a:t>
                      </a:r>
                      <a:endParaRPr lang="ja-JP" sz="4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1</a:t>
                      </a:r>
                      <a:r>
                        <a:rPr lang="ja-JP" sz="3200" kern="100" dirty="0">
                          <a:effectLst/>
                        </a:rPr>
                        <a:t>×</a:t>
                      </a:r>
                      <a:r>
                        <a:rPr lang="en-US" sz="3200" kern="100" dirty="0">
                          <a:effectLst/>
                        </a:rPr>
                        <a:t>10</a:t>
                      </a:r>
                      <a:r>
                        <a:rPr lang="en-US" sz="3200" kern="100" baseline="30000" dirty="0">
                          <a:effectLst/>
                        </a:rPr>
                        <a:t>-14</a:t>
                      </a:r>
                      <a:r>
                        <a:rPr lang="ja-JP" sz="3200" kern="100" dirty="0">
                          <a:effectLst/>
                        </a:rPr>
                        <a:t>＝</a:t>
                      </a:r>
                      <a:r>
                        <a:rPr lang="en-US" sz="3200" kern="100" dirty="0">
                          <a:effectLst/>
                        </a:rPr>
                        <a:t>10</a:t>
                      </a:r>
                      <a:r>
                        <a:rPr lang="en-US" sz="3200" kern="100" baseline="30000" dirty="0">
                          <a:effectLst/>
                        </a:rPr>
                        <a:t>-14</a:t>
                      </a:r>
                      <a:endParaRPr lang="ja-JP" sz="4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2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pH=7</a:t>
                      </a:r>
                      <a:r>
                        <a:rPr lang="ja-JP" sz="3200" kern="100">
                          <a:effectLst/>
                        </a:rPr>
                        <a:t>のとき</a:t>
                      </a:r>
                      <a:endParaRPr lang="ja-JP" sz="4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10</a:t>
                      </a:r>
                      <a:r>
                        <a:rPr lang="en-US" sz="3200" kern="100" baseline="30000" dirty="0">
                          <a:effectLst/>
                        </a:rPr>
                        <a:t>-7 </a:t>
                      </a:r>
                      <a:r>
                        <a:rPr lang="ja-JP" sz="3200" kern="100" dirty="0">
                          <a:effectLst/>
                        </a:rPr>
                        <a:t>×</a:t>
                      </a:r>
                      <a:r>
                        <a:rPr lang="en-US" sz="3200" kern="100" dirty="0">
                          <a:effectLst/>
                        </a:rPr>
                        <a:t>10</a:t>
                      </a:r>
                      <a:r>
                        <a:rPr lang="en-US" sz="3200" kern="100" baseline="30000" dirty="0">
                          <a:effectLst/>
                        </a:rPr>
                        <a:t>-7</a:t>
                      </a:r>
                      <a:r>
                        <a:rPr lang="ja-JP" sz="3200" kern="100" dirty="0">
                          <a:effectLst/>
                        </a:rPr>
                        <a:t>＝</a:t>
                      </a:r>
                      <a:r>
                        <a:rPr lang="ja-JP" sz="3200" kern="100" baseline="30000" dirty="0">
                          <a:effectLst/>
                        </a:rPr>
                        <a:t>　</a:t>
                      </a:r>
                      <a:r>
                        <a:rPr lang="en-US" sz="3200" kern="100" dirty="0">
                          <a:effectLst/>
                        </a:rPr>
                        <a:t>10</a:t>
                      </a:r>
                      <a:r>
                        <a:rPr lang="en-US" sz="3200" kern="100" baseline="30000" dirty="0">
                          <a:effectLst/>
                        </a:rPr>
                        <a:t>-14</a:t>
                      </a:r>
                      <a:endParaRPr lang="ja-JP" sz="4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2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pH=14</a:t>
                      </a:r>
                      <a:r>
                        <a:rPr lang="ja-JP" sz="3200" kern="100">
                          <a:effectLst/>
                        </a:rPr>
                        <a:t>のとき</a:t>
                      </a:r>
                      <a:endParaRPr lang="ja-JP" sz="4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10</a:t>
                      </a:r>
                      <a:r>
                        <a:rPr lang="en-US" sz="3200" kern="100" baseline="30000" dirty="0">
                          <a:effectLst/>
                        </a:rPr>
                        <a:t>-7</a:t>
                      </a:r>
                      <a:r>
                        <a:rPr lang="ja-JP" sz="3200" kern="100" dirty="0">
                          <a:effectLst/>
                        </a:rPr>
                        <a:t>×</a:t>
                      </a:r>
                      <a:r>
                        <a:rPr lang="en-US" sz="3200" kern="100" dirty="0">
                          <a:effectLst/>
                        </a:rPr>
                        <a:t>1</a:t>
                      </a:r>
                      <a:r>
                        <a:rPr lang="ja-JP" sz="3200" kern="100" dirty="0">
                          <a:effectLst/>
                        </a:rPr>
                        <a:t>＝</a:t>
                      </a:r>
                      <a:r>
                        <a:rPr lang="en-US" sz="3200" kern="100" dirty="0">
                          <a:effectLst/>
                        </a:rPr>
                        <a:t>10</a:t>
                      </a:r>
                      <a:r>
                        <a:rPr lang="en-US" sz="3200" kern="100" baseline="30000" dirty="0">
                          <a:effectLst/>
                        </a:rPr>
                        <a:t>-14</a:t>
                      </a:r>
                      <a:endParaRPr lang="ja-JP" sz="4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80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水のイオン積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 fontScale="92500" lnSpcReduction="20000"/>
              </a:bodyPr>
              <a:lstStyle/>
              <a:p>
                <a:r>
                  <a:rPr lang="ja-JP" altLang="ja-JP" sz="2800" dirty="0"/>
                  <a:t>水や水溶液では［</a:t>
                </a:r>
                <a:r>
                  <a:rPr lang="en-US" altLang="ja-JP" sz="2800" dirty="0"/>
                  <a:t>H</a:t>
                </a:r>
                <a:r>
                  <a:rPr lang="ja-JP" altLang="ja-JP" sz="2800" baseline="30000" dirty="0"/>
                  <a:t>＋</a:t>
                </a:r>
                <a:r>
                  <a:rPr lang="ja-JP" altLang="ja-JP" sz="2800" dirty="0"/>
                  <a:t>］と［</a:t>
                </a:r>
                <a:r>
                  <a:rPr lang="en-US" altLang="ja-JP" sz="2800" dirty="0"/>
                  <a:t>OH</a:t>
                </a:r>
                <a:r>
                  <a:rPr lang="ja-JP" altLang="ja-JP" sz="2800" baseline="30000" dirty="0"/>
                  <a:t>－</a:t>
                </a:r>
                <a:r>
                  <a:rPr lang="ja-JP" altLang="ja-JP" sz="2800" dirty="0"/>
                  <a:t>］の積が一定になって</a:t>
                </a:r>
                <a:r>
                  <a:rPr lang="ja-JP" altLang="ja-JP" sz="2800" dirty="0" smtClean="0"/>
                  <a:t>い</a:t>
                </a:r>
                <a:r>
                  <a:rPr lang="ja-JP" altLang="en-US" sz="2800" dirty="0" smtClean="0"/>
                  <a:t>る！</a:t>
                </a:r>
                <a:endParaRPr lang="en-US" altLang="ja-JP" sz="2800" dirty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　・・・これ</a:t>
                </a:r>
                <a:r>
                  <a:rPr lang="ja-JP" altLang="en-US" sz="2800" dirty="0"/>
                  <a:t>を</a:t>
                </a:r>
                <a:r>
                  <a:rPr lang="ja-JP" altLang="ja-JP" sz="3900" u="sng" dirty="0" smtClean="0"/>
                  <a:t>水</a:t>
                </a:r>
                <a:r>
                  <a:rPr lang="ja-JP" altLang="ja-JP" sz="3900" u="sng" dirty="0"/>
                  <a:t>の</a:t>
                </a:r>
                <a:r>
                  <a:rPr lang="ja-JP" altLang="ja-JP" sz="3900" u="sng" dirty="0" smtClean="0"/>
                  <a:t>イオン積</a:t>
                </a:r>
                <a:endParaRPr lang="en-US" altLang="ja-JP" sz="2800" u="sng" dirty="0" smtClean="0"/>
              </a:p>
              <a:p>
                <a:r>
                  <a:rPr lang="en-US" altLang="ja-JP" sz="2800" dirty="0" smtClean="0"/>
                  <a:t> Kw	</a:t>
                </a:r>
                <a:r>
                  <a:rPr lang="ja-JP" altLang="ja-JP" sz="2800" dirty="0" smtClean="0"/>
                  <a:t>＝</a:t>
                </a:r>
                <a:r>
                  <a:rPr lang="ja-JP" altLang="ja-JP" sz="2800" dirty="0"/>
                  <a:t>［</a:t>
                </a:r>
                <a:r>
                  <a:rPr lang="en-US" altLang="ja-JP" sz="2800" dirty="0"/>
                  <a:t>H</a:t>
                </a:r>
                <a:r>
                  <a:rPr lang="ja-JP" altLang="ja-JP" sz="2800" baseline="30000" dirty="0"/>
                  <a:t>＋</a:t>
                </a:r>
                <a:r>
                  <a:rPr lang="ja-JP" altLang="ja-JP" sz="2800" dirty="0"/>
                  <a:t>］×［</a:t>
                </a:r>
                <a:r>
                  <a:rPr lang="en-US" altLang="ja-JP" sz="2800" dirty="0"/>
                  <a:t>OH</a:t>
                </a:r>
                <a:r>
                  <a:rPr lang="ja-JP" altLang="ja-JP" sz="2800" baseline="30000" dirty="0"/>
                  <a:t>－</a:t>
                </a:r>
                <a:r>
                  <a:rPr lang="ja-JP" altLang="ja-JP" sz="2800" dirty="0" smtClean="0"/>
                  <a:t>］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/>
                  <a:t>　</a:t>
                </a:r>
                <a:r>
                  <a:rPr lang="en-US" altLang="ja-JP" sz="2800" dirty="0"/>
                  <a:t>	</a:t>
                </a:r>
                <a:r>
                  <a:rPr lang="en-US" altLang="ja-JP" sz="2800" dirty="0" smtClean="0"/>
                  <a:t>		</a:t>
                </a:r>
                <a:r>
                  <a:rPr lang="ja-JP" altLang="ja-JP" sz="2800" dirty="0" smtClean="0"/>
                  <a:t>＝</a:t>
                </a:r>
                <a:r>
                  <a:rPr lang="en-US" altLang="ja-JP" sz="2800" dirty="0"/>
                  <a:t>1.0</a:t>
                </a:r>
                <a:r>
                  <a:rPr lang="ja-JP" altLang="ja-JP" sz="2800" dirty="0"/>
                  <a:t>×</a:t>
                </a:r>
                <a:r>
                  <a:rPr lang="en-US" altLang="ja-JP" sz="2800" dirty="0"/>
                  <a:t>10</a:t>
                </a:r>
                <a:r>
                  <a:rPr lang="en-US" altLang="ja-JP" sz="2800" baseline="30000" dirty="0"/>
                  <a:t>-14 </a:t>
                </a:r>
                <a:r>
                  <a:rPr lang="en-US" altLang="ja-JP" sz="2800" dirty="0"/>
                  <a:t> (</a:t>
                </a:r>
                <a:r>
                  <a:rPr lang="en-US" altLang="ja-JP" sz="2800" dirty="0" err="1"/>
                  <a:t>mol</a:t>
                </a:r>
                <a:r>
                  <a:rPr lang="en-US" altLang="ja-JP" sz="2800" dirty="0"/>
                  <a:t>/L)</a:t>
                </a:r>
                <a:r>
                  <a:rPr lang="en-US" altLang="ja-JP" sz="2800" baseline="30000" dirty="0"/>
                  <a:t>2</a:t>
                </a:r>
                <a:r>
                  <a:rPr lang="en-US" altLang="ja-JP" sz="2800" dirty="0"/>
                  <a:t> </a:t>
                </a:r>
                <a:r>
                  <a:rPr lang="ja-JP" altLang="ja-JP" sz="2800" dirty="0"/>
                  <a:t>（</a:t>
                </a:r>
                <a:r>
                  <a:rPr lang="en-US" altLang="ja-JP" sz="2800" dirty="0"/>
                  <a:t>25</a:t>
                </a:r>
                <a:r>
                  <a:rPr lang="ja-JP" altLang="ja-JP" sz="2800" dirty="0"/>
                  <a:t>℃）</a:t>
                </a:r>
              </a:p>
              <a:p>
                <a:r>
                  <a:rPr lang="en-US" altLang="ja-JP" sz="2800" dirty="0" smtClean="0"/>
                  <a:t>Kw</a:t>
                </a:r>
                <a:r>
                  <a:rPr lang="ja-JP" altLang="ja-JP" sz="2800" dirty="0"/>
                  <a:t>はどういう時</a:t>
                </a:r>
                <a:r>
                  <a:rPr lang="ja-JP" altLang="ja-JP" sz="2800" dirty="0" smtClean="0"/>
                  <a:t>に</a:t>
                </a:r>
                <a:r>
                  <a:rPr lang="ja-JP" altLang="en-US" sz="2800" dirty="0"/>
                  <a:t>使う</a:t>
                </a:r>
                <a:r>
                  <a:rPr lang="ja-JP" altLang="ja-JP" sz="2800" dirty="0" smtClean="0"/>
                  <a:t>か</a:t>
                </a:r>
                <a:r>
                  <a:rPr lang="ja-JP" altLang="ja-JP" sz="2800" dirty="0"/>
                  <a:t>？</a:t>
                </a:r>
              </a:p>
              <a:p>
                <a:pPr marL="0" indent="0" algn="ctr">
                  <a:buNone/>
                </a:pPr>
                <a:r>
                  <a:rPr lang="ja-JP" altLang="ja-JP" sz="4400" dirty="0"/>
                  <a:t>［</a:t>
                </a:r>
                <a:r>
                  <a:rPr lang="en-US" altLang="ja-JP" sz="4400" dirty="0"/>
                  <a:t>H</a:t>
                </a:r>
                <a:r>
                  <a:rPr lang="ja-JP" altLang="ja-JP" sz="4400" baseline="30000" dirty="0"/>
                  <a:t>＋</a:t>
                </a:r>
                <a:r>
                  <a:rPr lang="ja-JP" altLang="ja-JP" sz="4400" dirty="0"/>
                  <a:t>］＝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4400" i="1" dirty="0">
                            <a:latin typeface="Cambria Math"/>
                          </a:rPr>
                          <m:t>𝐾𝑤</m:t>
                        </m:r>
                      </m:num>
                      <m:den>
                        <m:r>
                          <a:rPr lang="ja-JP" altLang="ja-JP" sz="4400" i="1" dirty="0">
                            <a:latin typeface="Cambria Math"/>
                          </a:rPr>
                          <m:t>［</m:t>
                        </m:r>
                        <m:r>
                          <a:rPr lang="en-US" altLang="ja-JP" sz="4400" i="1" dirty="0">
                            <a:latin typeface="Cambria Math"/>
                          </a:rPr>
                          <m:t>𝑂𝐻</m:t>
                        </m:r>
                        <m:r>
                          <a:rPr lang="ja-JP" altLang="ja-JP" sz="4400" i="1" baseline="30000" dirty="0">
                            <a:latin typeface="Cambria Math"/>
                          </a:rPr>
                          <m:t>－</m:t>
                        </m:r>
                        <m:r>
                          <a:rPr lang="ja-JP" altLang="ja-JP" sz="4400" i="1" dirty="0">
                            <a:latin typeface="Cambria Math"/>
                          </a:rPr>
                          <m:t>］</m:t>
                        </m:r>
                      </m:den>
                    </m:f>
                    <m:r>
                      <a:rPr lang="en-US" altLang="ja-JP" sz="4400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altLang="ja-JP" sz="3200" dirty="0"/>
              </a:p>
              <a:p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99" t="-34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819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sz="3200" dirty="0"/>
              <a:t>水の電離から全ての水溶液に</a:t>
            </a:r>
            <a:r>
              <a:rPr lang="en-US" altLang="ja-JP" sz="3200" dirty="0"/>
              <a:t>H</a:t>
            </a:r>
            <a:r>
              <a:rPr lang="en-US" altLang="ja-JP" sz="3200" baseline="30000" dirty="0"/>
              <a:t>+</a:t>
            </a:r>
            <a:r>
              <a:rPr lang="ja-JP" altLang="ja-JP" sz="3200" dirty="0"/>
              <a:t>と</a:t>
            </a:r>
            <a:r>
              <a:rPr lang="en-US" altLang="ja-JP" sz="3200" dirty="0"/>
              <a:t>OH</a:t>
            </a:r>
            <a:r>
              <a:rPr lang="ja-JP" altLang="ja-JP" sz="3200" baseline="30000" dirty="0"/>
              <a:t>－</a:t>
            </a:r>
            <a:r>
              <a:rPr lang="ja-JP" altLang="ja-JP" sz="3200" dirty="0"/>
              <a:t>が存在</a:t>
            </a:r>
            <a:r>
              <a:rPr lang="ja-JP" altLang="ja-JP" sz="3200" dirty="0" smtClean="0"/>
              <a:t>する。</a:t>
            </a:r>
            <a:endParaRPr lang="ja-JP" altLang="ja-JP" sz="3200" dirty="0"/>
          </a:p>
          <a:p>
            <a:r>
              <a:rPr lang="ja-JP" altLang="ja-JP" sz="3200" dirty="0" smtClean="0"/>
              <a:t>［</a:t>
            </a:r>
            <a:r>
              <a:rPr lang="en-US" altLang="ja-JP" sz="3200" dirty="0"/>
              <a:t>H</a:t>
            </a:r>
            <a:r>
              <a:rPr lang="ja-JP" altLang="ja-JP" sz="3200" baseline="30000" dirty="0"/>
              <a:t>＋</a:t>
            </a:r>
            <a:r>
              <a:rPr lang="ja-JP" altLang="ja-JP" sz="3200" dirty="0"/>
              <a:t>］＝</a:t>
            </a:r>
            <a:r>
              <a:rPr lang="en-US" altLang="ja-JP" sz="3200" dirty="0"/>
              <a:t>1.0</a:t>
            </a:r>
            <a:r>
              <a:rPr lang="ja-JP" altLang="ja-JP" sz="3200" dirty="0"/>
              <a:t>×</a:t>
            </a:r>
            <a:r>
              <a:rPr lang="en-US" altLang="ja-JP" sz="3200" dirty="0"/>
              <a:t>10</a:t>
            </a:r>
            <a:r>
              <a:rPr lang="en-US" altLang="ja-JP" sz="3200" baseline="30000" dirty="0"/>
              <a:t>-X</a:t>
            </a:r>
            <a:r>
              <a:rPr lang="ja-JP" altLang="ja-JP" sz="3200" dirty="0"/>
              <a:t>のとき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</a:t>
            </a:r>
            <a:r>
              <a:rPr lang="ja-JP" altLang="ja-JP" sz="3200" dirty="0" smtClean="0"/>
              <a:t> </a:t>
            </a:r>
            <a:r>
              <a:rPr lang="en-US" altLang="ja-JP" sz="3200" u="sng" dirty="0"/>
              <a:t>pH = X</a:t>
            </a:r>
            <a:endParaRPr lang="ja-JP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144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pH</a:t>
            </a:r>
            <a:r>
              <a:rPr kumimoji="1" lang="ja-JP" altLang="en-US" dirty="0" smtClean="0"/>
              <a:t>とは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600" dirty="0"/>
              <a:t>　</a:t>
            </a:r>
            <a:r>
              <a:rPr kumimoji="1" lang="en-US" altLang="ja-JP" sz="3600" dirty="0" smtClean="0"/>
              <a:t>“potential of Hydrogen“</a:t>
            </a:r>
          </a:p>
          <a:p>
            <a:pPr marL="0" indent="0" algn="ctr">
              <a:buNone/>
            </a:pPr>
            <a:r>
              <a:rPr lang="ja-JP" altLang="en-US" sz="3600" dirty="0" smtClean="0"/>
              <a:t>「水溶液の水素イオンのパワー</a:t>
            </a:r>
            <a:endParaRPr lang="en-US" altLang="ja-JP" sz="3600" dirty="0" smtClean="0"/>
          </a:p>
          <a:p>
            <a:pPr marL="0" indent="0" algn="just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⇒</a:t>
            </a:r>
            <a:r>
              <a:rPr lang="ja-JP" altLang="en-US" sz="3600" u="wavy" dirty="0" smtClean="0"/>
              <a:t>水素イオン濃度</a:t>
            </a:r>
            <a:endParaRPr lang="en-US" altLang="ja-JP" sz="3600" u="wavy" dirty="0" smtClean="0"/>
          </a:p>
          <a:p>
            <a:pPr marL="0" indent="0" algn="just">
              <a:buNone/>
            </a:pPr>
            <a:endParaRPr lang="en-US" altLang="ja-JP" sz="3200" dirty="0" smtClean="0"/>
          </a:p>
          <a:p>
            <a:pPr marL="0" indent="0" algn="just">
              <a:buNone/>
            </a:pPr>
            <a:r>
              <a:rPr lang="ja-JP" altLang="en-US" sz="3200" dirty="0" smtClean="0"/>
              <a:t>＊</a:t>
            </a:r>
            <a:r>
              <a:rPr lang="en-US" altLang="ja-JP" sz="3200" dirty="0" smtClean="0"/>
              <a:t>H</a:t>
            </a:r>
            <a:r>
              <a:rPr lang="ja-JP" altLang="en-US" sz="3200" baseline="30000" dirty="0" smtClean="0"/>
              <a:t>＋</a:t>
            </a:r>
            <a:r>
              <a:rPr lang="ja-JP" altLang="en-US" sz="3200" dirty="0" smtClean="0"/>
              <a:t>のモル濃度を［</a:t>
            </a:r>
            <a:r>
              <a:rPr lang="en-US" altLang="ja-JP" sz="3200" dirty="0"/>
              <a:t> H</a:t>
            </a:r>
            <a:r>
              <a:rPr lang="ja-JP" altLang="en-US" sz="3200" baseline="30000" dirty="0"/>
              <a:t>＋ </a:t>
            </a:r>
            <a:r>
              <a:rPr lang="ja-JP" altLang="en-US" sz="3200" dirty="0" smtClean="0"/>
              <a:t>］で表す。</a:t>
            </a:r>
            <a:endParaRPr lang="en-US" altLang="ja-JP" sz="3200" dirty="0" smtClean="0"/>
          </a:p>
        </p:txBody>
      </p:sp>
      <p:sp>
        <p:nvSpPr>
          <p:cNvPr id="7" name="爆発 1 6"/>
          <p:cNvSpPr/>
          <p:nvPr/>
        </p:nvSpPr>
        <p:spPr>
          <a:xfrm>
            <a:off x="251520" y="836712"/>
            <a:ext cx="8712968" cy="39604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どれ</a:t>
            </a:r>
            <a:r>
              <a:rPr lang="ja-JP" altLang="en-US" sz="3600" dirty="0"/>
              <a:t>だけ水素イオンがあるのかということ</a:t>
            </a:r>
            <a:r>
              <a:rPr lang="ja-JP" altLang="en-US" sz="3600" dirty="0" smtClean="0"/>
              <a:t>！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2951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どちらの硫酸が強そうか？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8800" dirty="0" smtClean="0"/>
              <a:t>pH2 </a:t>
            </a:r>
            <a:r>
              <a:rPr kumimoji="1" lang="en-US" altLang="ja-JP" sz="8800" dirty="0" err="1" smtClean="0"/>
              <a:t>vs</a:t>
            </a:r>
            <a:r>
              <a:rPr kumimoji="1" lang="en-US" altLang="ja-JP" sz="8800" dirty="0" smtClean="0"/>
              <a:t> pH6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42105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dirty="0"/>
              <a:t>酸</a:t>
            </a:r>
            <a:r>
              <a:rPr lang="ja-JP" altLang="en-US" sz="4400" dirty="0" smtClean="0"/>
              <a:t>は・・・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1916832"/>
            <a:ext cx="7668344" cy="4005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en-US" altLang="ja-JP" sz="5400" dirty="0" smtClean="0"/>
              <a:t>pH</a:t>
            </a:r>
            <a:r>
              <a:rPr kumimoji="1" lang="ja-JP" altLang="en-US" sz="5400" dirty="0" smtClean="0"/>
              <a:t>が小さいほど強い！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31630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塩基は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kumimoji="1" lang="ja-JP" altLang="en-US" sz="2800" dirty="0" smtClean="0"/>
              <a:t>そもそも塩基に</a:t>
            </a:r>
            <a:r>
              <a:rPr kumimoji="1" lang="en-US" altLang="ja-JP" sz="2800" dirty="0" smtClean="0"/>
              <a:t>H</a:t>
            </a:r>
            <a:r>
              <a:rPr kumimoji="1" lang="ja-JP" altLang="en-US" sz="2800" baseline="30000" dirty="0" smtClean="0"/>
              <a:t>＋</a:t>
            </a:r>
            <a:r>
              <a:rPr kumimoji="1" lang="ja-JP" altLang="en-US" sz="2800" dirty="0" smtClean="0"/>
              <a:t>が存在するか？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例：水酸化ナトリウム水溶液</a:t>
            </a:r>
            <a:endParaRPr lang="en-US" altLang="ja-JP" sz="2800" dirty="0" smtClean="0"/>
          </a:p>
          <a:p>
            <a:pPr marL="0" indent="0" algn="ctr">
              <a:buNone/>
            </a:pPr>
            <a:r>
              <a:rPr lang="en-US" altLang="ja-JP" sz="2800" dirty="0" err="1" smtClean="0"/>
              <a:t>NaOH</a:t>
            </a:r>
            <a:r>
              <a:rPr lang="ja-JP" altLang="en-US" sz="2800" dirty="0" smtClean="0"/>
              <a:t>→</a:t>
            </a:r>
            <a:r>
              <a:rPr lang="en-US" altLang="ja-JP" sz="2800" dirty="0" smtClean="0"/>
              <a:t>Na</a:t>
            </a:r>
            <a:r>
              <a:rPr lang="en-US" altLang="ja-JP" sz="2800" baseline="30000" dirty="0" smtClean="0"/>
              <a:t>+</a:t>
            </a:r>
            <a:r>
              <a:rPr lang="en-US" altLang="ja-JP" sz="2800" dirty="0" smtClean="0"/>
              <a:t>+OH</a:t>
            </a:r>
            <a:r>
              <a:rPr lang="en-US" altLang="ja-JP" sz="2800" baseline="30000" dirty="0" smtClean="0"/>
              <a:t>-</a:t>
            </a:r>
          </a:p>
        </p:txBody>
      </p:sp>
      <p:sp>
        <p:nvSpPr>
          <p:cNvPr id="4" name="爆発 1 3"/>
          <p:cNvSpPr/>
          <p:nvPr/>
        </p:nvSpPr>
        <p:spPr>
          <a:xfrm>
            <a:off x="539552" y="1916832"/>
            <a:ext cx="7632848" cy="32403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/>
              <a:t>ない！！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130125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水の電離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807361"/>
            <a:ext cx="8136904" cy="405143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altLang="ja-JP" sz="3200" dirty="0" smtClean="0"/>
              <a:t>H2O</a:t>
            </a:r>
            <a:r>
              <a:rPr lang="ja-JP" altLang="en-US" sz="3200" dirty="0" smtClean="0"/>
              <a:t>　</a:t>
            </a:r>
            <a:r>
              <a:rPr lang="ja-JP" altLang="en-US" sz="3200" dirty="0" smtClean="0">
                <a:ea typeface="ＭＳ 明朝"/>
              </a:rPr>
              <a:t>⇄　</a:t>
            </a:r>
            <a:r>
              <a:rPr lang="en-US" altLang="ja-JP" sz="3200" dirty="0" smtClean="0"/>
              <a:t>H</a:t>
            </a:r>
            <a:r>
              <a:rPr lang="en-US" altLang="ja-JP" sz="3200" baseline="30000" dirty="0" smtClean="0">
                <a:ea typeface="ＭＳ 明朝"/>
              </a:rPr>
              <a:t>+</a:t>
            </a:r>
            <a:r>
              <a:rPr lang="ja-JP" altLang="en-US" sz="3200" dirty="0" smtClean="0">
                <a:ea typeface="ＭＳ 明朝"/>
              </a:rPr>
              <a:t>＋</a:t>
            </a:r>
            <a:r>
              <a:rPr lang="en-US" altLang="ja-JP" sz="3200" dirty="0" smtClean="0">
                <a:ea typeface="ＭＳ 明朝"/>
              </a:rPr>
              <a:t>OH</a:t>
            </a:r>
            <a:r>
              <a:rPr lang="en-US" altLang="ja-JP" sz="3200" baseline="30000" dirty="0" smtClean="0">
                <a:ea typeface="ＭＳ 明朝"/>
              </a:rPr>
              <a:t>-</a:t>
            </a:r>
            <a:r>
              <a:rPr lang="ja-JP" altLang="en-US" sz="3200" dirty="0" smtClean="0"/>
              <a:t>　</a:t>
            </a:r>
            <a:endParaRPr lang="en-US" altLang="ja-JP" sz="3200" dirty="0"/>
          </a:p>
          <a:p>
            <a:pPr marL="0" indent="0" algn="just">
              <a:buNone/>
            </a:pPr>
            <a:r>
              <a:rPr lang="ja-JP" altLang="en-US" sz="3200" dirty="0" smtClean="0"/>
              <a:t>＊水溶液中</a:t>
            </a:r>
            <a:r>
              <a:rPr lang="ja-JP" altLang="en-US" sz="3200" dirty="0"/>
              <a:t>には</a:t>
            </a:r>
            <a:r>
              <a:rPr lang="ja-JP" altLang="en-US" sz="3200" dirty="0" smtClean="0"/>
              <a:t>水がわずかに電離している。</a:t>
            </a:r>
            <a:endParaRPr lang="en-US" altLang="ja-JP" sz="3200" dirty="0" smtClean="0"/>
          </a:p>
          <a:p>
            <a:pPr marL="0" indent="0" algn="just">
              <a:buNone/>
            </a:pPr>
            <a:r>
              <a:rPr lang="ja-JP" altLang="en-US" sz="3200" dirty="0" smtClean="0"/>
              <a:t>⇒塩基性の水酸化ナトリウム水溶液にも</a:t>
            </a:r>
            <a:r>
              <a:rPr lang="en-US" altLang="ja-JP" sz="3200" dirty="0"/>
              <a:t>H</a:t>
            </a:r>
            <a:r>
              <a:rPr lang="en-US" altLang="ja-JP" sz="3200" baseline="30000" dirty="0">
                <a:ea typeface="ＭＳ 明朝"/>
              </a:rPr>
              <a:t>+</a:t>
            </a:r>
            <a:r>
              <a:rPr lang="ja-JP" altLang="en-US" sz="3200" dirty="0" smtClean="0"/>
              <a:t>が存在する。</a:t>
            </a:r>
            <a:endParaRPr lang="en-US" altLang="ja-JP" sz="3200" dirty="0" smtClean="0"/>
          </a:p>
          <a:p>
            <a:pPr marL="0" indent="0" algn="just">
              <a:buNone/>
            </a:pPr>
            <a:r>
              <a:rPr lang="ja-JP" altLang="en-US" sz="3200" dirty="0" smtClean="0"/>
              <a:t>⇒すべての水溶液に</a:t>
            </a:r>
            <a:r>
              <a:rPr lang="en-US" altLang="ja-JP" sz="3200" dirty="0" smtClean="0"/>
              <a:t>H</a:t>
            </a:r>
            <a:r>
              <a:rPr lang="en-US" altLang="ja-JP" sz="3200" baseline="30000" dirty="0" smtClean="0">
                <a:ea typeface="ＭＳ 明朝"/>
              </a:rPr>
              <a:t>+</a:t>
            </a:r>
            <a:r>
              <a:rPr lang="ja-JP" altLang="en-US" sz="3200" dirty="0" smtClean="0">
                <a:ea typeface="ＭＳ 明朝"/>
              </a:rPr>
              <a:t>と</a:t>
            </a:r>
            <a:r>
              <a:rPr lang="en-US" altLang="ja-JP" sz="3200" dirty="0" smtClean="0">
                <a:ea typeface="ＭＳ 明朝"/>
              </a:rPr>
              <a:t>OH</a:t>
            </a:r>
            <a:r>
              <a:rPr lang="en-US" altLang="ja-JP" sz="3200" baseline="30000" dirty="0" smtClean="0">
                <a:ea typeface="ＭＳ 明朝"/>
              </a:rPr>
              <a:t>-</a:t>
            </a:r>
            <a:r>
              <a:rPr lang="ja-JP" altLang="en-US" sz="3200" dirty="0" smtClean="0"/>
              <a:t>が存在する！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xmlns="" val="117610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化</a:t>
            </a:r>
            <a:r>
              <a:rPr kumimoji="1" lang="en-US" altLang="ja-JP" dirty="0" smtClean="0"/>
              <a:t>Ⅰ(p.91)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4439346"/>
              </p:ext>
            </p:extLst>
          </p:nvPr>
        </p:nvGraphicFramePr>
        <p:xfrm>
          <a:off x="611560" y="1844824"/>
          <a:ext cx="8098791" cy="421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355"/>
                <a:gridCol w="1187450"/>
                <a:gridCol w="1546543"/>
                <a:gridCol w="1187450"/>
                <a:gridCol w="1546543"/>
                <a:gridCol w="1187450"/>
              </a:tblGrid>
              <a:tr h="14049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pH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0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・・・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・・・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14</a:t>
                      </a:r>
                      <a:endParaRPr kumimoji="1" lang="ja-JP" altLang="en-US" sz="3200" dirty="0"/>
                    </a:p>
                  </a:txBody>
                  <a:tcPr anchor="ctr"/>
                </a:tc>
              </a:tr>
              <a:tr h="14049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[H</a:t>
                      </a:r>
                      <a:r>
                        <a:rPr kumimoji="1" lang="en-US" altLang="ja-JP" sz="3200" baseline="30000" dirty="0" smtClean="0"/>
                        <a:t>+</a:t>
                      </a:r>
                      <a:r>
                        <a:rPr kumimoji="1" lang="en-US" altLang="ja-JP" sz="3200" dirty="0" smtClean="0"/>
                        <a:t>]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＞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en-US" altLang="ja-JP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＞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en-US" altLang="ja-JP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</a:t>
                      </a:r>
                      <a:endParaRPr kumimoji="1" lang="ja-JP" altLang="en-US" sz="3200" dirty="0"/>
                    </a:p>
                  </a:txBody>
                  <a:tcPr anchor="ctr"/>
                </a:tc>
              </a:tr>
              <a:tr h="140490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[OH</a:t>
                      </a:r>
                      <a:r>
                        <a:rPr kumimoji="1" lang="en-US" altLang="ja-JP" sz="3200" baseline="30000" dirty="0" smtClean="0"/>
                        <a:t>-</a:t>
                      </a:r>
                      <a:r>
                        <a:rPr kumimoji="1" lang="en-US" altLang="ja-JP" sz="3200" dirty="0" smtClean="0"/>
                        <a:t>]</a:t>
                      </a:r>
                      <a:endParaRPr kumimoji="1" lang="ja-JP" alt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en-US" altLang="ja-JP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＜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en-US" altLang="ja-JP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＜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円/楕円 8"/>
          <p:cNvSpPr/>
          <p:nvPr/>
        </p:nvSpPr>
        <p:spPr>
          <a:xfrm>
            <a:off x="5220072" y="3284984"/>
            <a:ext cx="2880320" cy="260067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塩基性</a:t>
            </a:r>
            <a:endParaRPr kumimoji="1" lang="ja-JP" alt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2132112" y="3284984"/>
            <a:ext cx="2664296" cy="260067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酸性</a:t>
            </a:r>
            <a:endParaRPr kumimoji="1" lang="ja-JP" alt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7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［</a:t>
            </a:r>
            <a:r>
              <a:rPr lang="en-US" altLang="ja-JP" dirty="0"/>
              <a:t>H</a:t>
            </a:r>
            <a:r>
              <a:rPr lang="ja-JP" altLang="ja-JP" baseline="30000" dirty="0"/>
              <a:t>＋</a:t>
            </a:r>
            <a:r>
              <a:rPr lang="ja-JP" altLang="ja-JP" dirty="0" smtClean="0"/>
              <a:t>］</a:t>
            </a:r>
            <a:r>
              <a:rPr lang="ja-JP" altLang="en-US" dirty="0" smtClean="0"/>
              <a:t>と</a:t>
            </a:r>
            <a:r>
              <a:rPr lang="ja-JP" altLang="ja-JP" dirty="0" smtClean="0"/>
              <a:t>［</a:t>
            </a:r>
            <a:r>
              <a:rPr lang="en-US" altLang="ja-JP" dirty="0"/>
              <a:t>OH</a:t>
            </a:r>
            <a:r>
              <a:rPr lang="ja-JP" altLang="ja-JP" baseline="30000" dirty="0"/>
              <a:t>－</a:t>
            </a:r>
            <a:r>
              <a:rPr lang="ja-JP" altLang="ja-JP" dirty="0" smtClean="0"/>
              <a:t>］</a:t>
            </a:r>
            <a:r>
              <a:rPr lang="ja-JP" altLang="en-US" dirty="0" smtClean="0"/>
              <a:t>の量的関係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ja-JP" sz="4000" dirty="0"/>
              <a:t>［</a:t>
            </a:r>
            <a:r>
              <a:rPr lang="en-US" altLang="ja-JP" sz="4000" dirty="0"/>
              <a:t>H</a:t>
            </a:r>
            <a:r>
              <a:rPr lang="ja-JP" altLang="ja-JP" sz="4000" baseline="30000" dirty="0"/>
              <a:t>＋</a:t>
            </a:r>
            <a:r>
              <a:rPr lang="ja-JP" altLang="ja-JP" sz="4000" dirty="0"/>
              <a:t>］＞［</a:t>
            </a:r>
            <a:r>
              <a:rPr lang="en-US" altLang="ja-JP" sz="4000" dirty="0"/>
              <a:t>OH</a:t>
            </a:r>
            <a:r>
              <a:rPr lang="ja-JP" altLang="ja-JP" sz="4000" baseline="30000" dirty="0"/>
              <a:t>－</a:t>
            </a:r>
            <a:r>
              <a:rPr lang="ja-JP" altLang="ja-JP" sz="4000" dirty="0" smtClean="0"/>
              <a:t>］：酸性</a:t>
            </a:r>
            <a:endParaRPr lang="en-US" altLang="ja-JP" sz="4000" dirty="0" smtClean="0"/>
          </a:p>
          <a:p>
            <a:r>
              <a:rPr lang="ja-JP" altLang="ja-JP" sz="4000" dirty="0" smtClean="0"/>
              <a:t>［</a:t>
            </a:r>
            <a:r>
              <a:rPr lang="en-US" altLang="ja-JP" sz="4000" dirty="0"/>
              <a:t>H</a:t>
            </a:r>
            <a:r>
              <a:rPr lang="ja-JP" altLang="ja-JP" sz="4000" baseline="30000" dirty="0"/>
              <a:t>＋</a:t>
            </a:r>
            <a:r>
              <a:rPr lang="ja-JP" altLang="ja-JP" sz="4000" dirty="0"/>
              <a:t>］＝［</a:t>
            </a:r>
            <a:r>
              <a:rPr lang="en-US" altLang="ja-JP" sz="4000" dirty="0"/>
              <a:t>OH</a:t>
            </a:r>
            <a:r>
              <a:rPr lang="ja-JP" altLang="ja-JP" sz="4000" baseline="30000" dirty="0"/>
              <a:t>－</a:t>
            </a:r>
            <a:r>
              <a:rPr lang="ja-JP" altLang="ja-JP" sz="4000" dirty="0"/>
              <a:t>］：</a:t>
            </a:r>
            <a:r>
              <a:rPr lang="ja-JP" altLang="ja-JP" sz="4000" dirty="0" smtClean="0"/>
              <a:t>中性</a:t>
            </a:r>
            <a:endParaRPr lang="en-US" altLang="ja-JP" sz="4000" dirty="0"/>
          </a:p>
          <a:p>
            <a:r>
              <a:rPr lang="ja-JP" altLang="ja-JP" sz="4000" dirty="0" smtClean="0"/>
              <a:t>［</a:t>
            </a:r>
            <a:r>
              <a:rPr lang="en-US" altLang="ja-JP" sz="4000" dirty="0"/>
              <a:t>H</a:t>
            </a:r>
            <a:r>
              <a:rPr lang="ja-JP" altLang="ja-JP" sz="4000" baseline="30000" dirty="0"/>
              <a:t>＋</a:t>
            </a:r>
            <a:r>
              <a:rPr lang="ja-JP" altLang="ja-JP" sz="4000" dirty="0"/>
              <a:t>］＜［</a:t>
            </a:r>
            <a:r>
              <a:rPr lang="en-US" altLang="ja-JP" sz="4000" dirty="0"/>
              <a:t>OH</a:t>
            </a:r>
            <a:r>
              <a:rPr lang="ja-JP" altLang="ja-JP" sz="4000" baseline="30000" dirty="0"/>
              <a:t>－</a:t>
            </a:r>
            <a:r>
              <a:rPr lang="ja-JP" altLang="ja-JP" sz="4000" dirty="0"/>
              <a:t>］：塩基性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4392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化</a:t>
            </a:r>
            <a:r>
              <a:rPr kumimoji="1" lang="en-US" altLang="ja-JP" dirty="0" smtClean="0"/>
              <a:t>Ⅰ(p.91)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8666073"/>
              </p:ext>
            </p:extLst>
          </p:nvPr>
        </p:nvGraphicFramePr>
        <p:xfrm>
          <a:off x="395536" y="1826258"/>
          <a:ext cx="8302943" cy="421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355"/>
                <a:gridCol w="1313180"/>
                <a:gridCol w="1546543"/>
                <a:gridCol w="1140142"/>
                <a:gridCol w="1546543"/>
                <a:gridCol w="1313180"/>
              </a:tblGrid>
              <a:tr h="14049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pH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0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・・・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・・・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14</a:t>
                      </a:r>
                      <a:endParaRPr kumimoji="1" lang="ja-JP" altLang="en-US" sz="3200" dirty="0"/>
                    </a:p>
                  </a:txBody>
                  <a:tcPr anchor="ctr"/>
                </a:tc>
              </a:tr>
              <a:tr h="14049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[H</a:t>
                      </a:r>
                      <a:r>
                        <a:rPr kumimoji="1" lang="en-US" altLang="ja-JP" sz="3200" baseline="30000" dirty="0" smtClean="0"/>
                        <a:t>+</a:t>
                      </a:r>
                      <a:r>
                        <a:rPr kumimoji="1" lang="en-US" altLang="ja-JP" sz="3200" dirty="0" smtClean="0"/>
                        <a:t>]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＞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en-US" altLang="ja-JP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＞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en-US" altLang="ja-JP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</a:t>
                      </a:r>
                      <a:endParaRPr kumimoji="1" lang="ja-JP" altLang="en-US" sz="3200" dirty="0"/>
                    </a:p>
                  </a:txBody>
                  <a:tcPr anchor="ctr"/>
                </a:tc>
              </a:tr>
              <a:tr h="140490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dirty="0" smtClean="0"/>
                        <a:t>[OH</a:t>
                      </a:r>
                      <a:r>
                        <a:rPr kumimoji="1" lang="en-US" altLang="ja-JP" sz="3200" baseline="30000" dirty="0" smtClean="0"/>
                        <a:t>-</a:t>
                      </a:r>
                      <a:r>
                        <a:rPr kumimoji="1" lang="en-US" altLang="ja-JP" sz="3200" dirty="0" smtClean="0"/>
                        <a:t>]</a:t>
                      </a:r>
                      <a:endParaRPr kumimoji="1" lang="ja-JP" alt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en-US" altLang="ja-JP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＜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en-US" altLang="ja-JP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＜</a:t>
                      </a:r>
                      <a:endParaRPr kumimoji="1" lang="ja-JP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円/楕円 2"/>
          <p:cNvSpPr/>
          <p:nvPr/>
        </p:nvSpPr>
        <p:spPr>
          <a:xfrm>
            <a:off x="1763688" y="3284984"/>
            <a:ext cx="1512168" cy="2742697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499992" y="3244876"/>
            <a:ext cx="1512168" cy="2742697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164288" y="3244876"/>
            <a:ext cx="1512168" cy="2742697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0100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夏">
  <a:themeElements>
    <a:clrScheme name="夏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夏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TC101972873[[fn=夏]]</Template>
  <TotalTime>1040</TotalTime>
  <Words>258</Words>
  <Application>Microsoft Office PowerPoint</Application>
  <PresentationFormat>画面に合わせる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夏</vt:lpstr>
      <vt:lpstr>pH</vt:lpstr>
      <vt:lpstr>pHとは…</vt:lpstr>
      <vt:lpstr>どちらの硫酸が強そうか？</vt:lpstr>
      <vt:lpstr>酸は・・・</vt:lpstr>
      <vt:lpstr>塩基は…</vt:lpstr>
      <vt:lpstr>水の電離</vt:lpstr>
      <vt:lpstr>化Ⅰ(p.91)</vt:lpstr>
      <vt:lpstr>［H＋］と［OH－］の量的関係</vt:lpstr>
      <vt:lpstr>化Ⅰ(p.91)</vt:lpstr>
      <vt:lpstr>［H＋］と［OH－］の積</vt:lpstr>
      <vt:lpstr>水のイオン積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</dc:title>
  <dc:creator>PCUser</dc:creator>
  <cp:lastModifiedBy>kojimaken</cp:lastModifiedBy>
  <cp:revision>14</cp:revision>
  <dcterms:created xsi:type="dcterms:W3CDTF">2012-10-23T09:26:38Z</dcterms:created>
  <dcterms:modified xsi:type="dcterms:W3CDTF">2012-12-05T08:56:11Z</dcterms:modified>
</cp:coreProperties>
</file>